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Lst>
  <p:notesMasterIdLst>
    <p:notesMasterId r:id="rId20"/>
  </p:notesMasterIdLst>
  <p:handoutMasterIdLst>
    <p:handoutMasterId r:id="rId21"/>
  </p:handoutMasterIdLst>
  <p:sldIdLst>
    <p:sldId id="256" r:id="rId2"/>
    <p:sldId id="441" r:id="rId3"/>
    <p:sldId id="432" r:id="rId4"/>
    <p:sldId id="448" r:id="rId5"/>
    <p:sldId id="444" r:id="rId6"/>
    <p:sldId id="445" r:id="rId7"/>
    <p:sldId id="453" r:id="rId8"/>
    <p:sldId id="433" r:id="rId9"/>
    <p:sldId id="442" r:id="rId10"/>
    <p:sldId id="443" r:id="rId11"/>
    <p:sldId id="428" r:id="rId12"/>
    <p:sldId id="449" r:id="rId13"/>
    <p:sldId id="452" r:id="rId14"/>
    <p:sldId id="450" r:id="rId15"/>
    <p:sldId id="451" r:id="rId16"/>
    <p:sldId id="454" r:id="rId17"/>
    <p:sldId id="434" r:id="rId18"/>
    <p:sldId id="435" r:id="rId19"/>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094" autoAdjust="0"/>
    <p:restoredTop sz="77670" autoAdjust="0"/>
  </p:normalViewPr>
  <p:slideViewPr>
    <p:cSldViewPr>
      <p:cViewPr varScale="1">
        <p:scale>
          <a:sx n="88" d="100"/>
          <a:sy n="88" d="100"/>
        </p:scale>
        <p:origin x="-384" y="-96"/>
      </p:cViewPr>
      <p:guideLst>
        <p:guide orient="horz" pos="2160"/>
        <p:guide pos="2880"/>
      </p:guideLst>
    </p:cSldViewPr>
  </p:slideViewPr>
  <p:outlineViewPr>
    <p:cViewPr>
      <p:scale>
        <a:sx n="33" d="100"/>
        <a:sy n="33" d="100"/>
      </p:scale>
      <p:origin x="0" y="3642"/>
    </p:cViewPr>
  </p:outlineViewPr>
  <p:notesTextViewPr>
    <p:cViewPr>
      <p:scale>
        <a:sx n="100" d="100"/>
        <a:sy n="100" d="100"/>
      </p:scale>
      <p:origin x="0" y="0"/>
    </p:cViewPr>
  </p:notesTextViewPr>
  <p:sorterViewPr>
    <p:cViewPr>
      <p:scale>
        <a:sx n="100" d="100"/>
        <a:sy n="100" d="100"/>
      </p:scale>
      <p:origin x="0" y="12018"/>
    </p:cViewPr>
  </p:sorterViewPr>
  <p:notesViewPr>
    <p:cSldViewPr>
      <p:cViewPr varScale="1">
        <p:scale>
          <a:sx n="79" d="100"/>
          <a:sy n="79" d="100"/>
        </p:scale>
        <p:origin x="-1950" y="-90"/>
      </p:cViewPr>
      <p:guideLst>
        <p:guide orient="horz" pos="2957"/>
        <p:guide pos="223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78163" cy="469900"/>
          </a:xfrm>
          <a:prstGeom prst="rect">
            <a:avLst/>
          </a:prstGeom>
          <a:noFill/>
          <a:ln w="9525">
            <a:noFill/>
            <a:miter lim="800000"/>
            <a:headEnd/>
            <a:tailEnd/>
          </a:ln>
          <a:effectLst/>
        </p:spPr>
        <p:txBody>
          <a:bodyPr vert="horz" wrap="square" lIns="95083" tIns="47542" rIns="95083" bIns="47542" numCol="1" anchor="t" anchorCtr="0" compatLnSpc="1">
            <a:prstTxWarp prst="textNoShape">
              <a:avLst/>
            </a:prstTxWarp>
          </a:bodyPr>
          <a:lstStyle>
            <a:lvl1pPr defTabSz="950923" eaLnBrk="1" hangingPunct="1">
              <a:defRPr sz="1300" dirty="0">
                <a:latin typeface="Arial" charset="0"/>
              </a:defRPr>
            </a:lvl1pPr>
          </a:lstStyle>
          <a:p>
            <a:pPr>
              <a:defRPr/>
            </a:pPr>
            <a:endParaRPr lang="en-US"/>
          </a:p>
        </p:txBody>
      </p:sp>
      <p:sp>
        <p:nvSpPr>
          <p:cNvPr id="77827" name="Rectangle 3"/>
          <p:cNvSpPr>
            <a:spLocks noGrp="1" noChangeArrowheads="1"/>
          </p:cNvSpPr>
          <p:nvPr>
            <p:ph type="dt" sz="quarter" idx="1"/>
          </p:nvPr>
        </p:nvSpPr>
        <p:spPr bwMode="auto">
          <a:xfrm>
            <a:off x="4022725" y="0"/>
            <a:ext cx="3078163" cy="469900"/>
          </a:xfrm>
          <a:prstGeom prst="rect">
            <a:avLst/>
          </a:prstGeom>
          <a:noFill/>
          <a:ln w="9525">
            <a:noFill/>
            <a:miter lim="800000"/>
            <a:headEnd/>
            <a:tailEnd/>
          </a:ln>
          <a:effectLst/>
        </p:spPr>
        <p:txBody>
          <a:bodyPr vert="horz" wrap="square" lIns="95083" tIns="47542" rIns="95083" bIns="47542" numCol="1" anchor="t" anchorCtr="0" compatLnSpc="1">
            <a:prstTxWarp prst="textNoShape">
              <a:avLst/>
            </a:prstTxWarp>
          </a:bodyPr>
          <a:lstStyle>
            <a:lvl1pPr algn="r" defTabSz="950923" eaLnBrk="1" hangingPunct="1">
              <a:defRPr sz="1300" dirty="0">
                <a:latin typeface="Arial" charset="0"/>
              </a:defRPr>
            </a:lvl1pPr>
          </a:lstStyle>
          <a:p>
            <a:pPr>
              <a:defRPr/>
            </a:pPr>
            <a:endParaRPr lang="en-US"/>
          </a:p>
        </p:txBody>
      </p:sp>
      <p:sp>
        <p:nvSpPr>
          <p:cNvPr id="77828" name="Rectangle 4"/>
          <p:cNvSpPr>
            <a:spLocks noGrp="1" noChangeArrowheads="1"/>
          </p:cNvSpPr>
          <p:nvPr>
            <p:ph type="ftr" sz="quarter" idx="2"/>
          </p:nvPr>
        </p:nvSpPr>
        <p:spPr bwMode="auto">
          <a:xfrm>
            <a:off x="0" y="8916988"/>
            <a:ext cx="3078163" cy="469900"/>
          </a:xfrm>
          <a:prstGeom prst="rect">
            <a:avLst/>
          </a:prstGeom>
          <a:noFill/>
          <a:ln w="9525">
            <a:noFill/>
            <a:miter lim="800000"/>
            <a:headEnd/>
            <a:tailEnd/>
          </a:ln>
          <a:effectLst/>
        </p:spPr>
        <p:txBody>
          <a:bodyPr vert="horz" wrap="square" lIns="95083" tIns="47542" rIns="95083" bIns="47542" numCol="1" anchor="b" anchorCtr="0" compatLnSpc="1">
            <a:prstTxWarp prst="textNoShape">
              <a:avLst/>
            </a:prstTxWarp>
          </a:bodyPr>
          <a:lstStyle>
            <a:lvl1pPr defTabSz="950923" eaLnBrk="1" hangingPunct="1">
              <a:defRPr sz="1300" dirty="0">
                <a:latin typeface="Arial" charset="0"/>
              </a:defRPr>
            </a:lvl1pPr>
          </a:lstStyle>
          <a:p>
            <a:pPr>
              <a:defRPr/>
            </a:pPr>
            <a:endParaRPr lang="en-US"/>
          </a:p>
        </p:txBody>
      </p:sp>
      <p:sp>
        <p:nvSpPr>
          <p:cNvPr id="77829" name="Rectangle 5"/>
          <p:cNvSpPr>
            <a:spLocks noGrp="1" noChangeArrowheads="1"/>
          </p:cNvSpPr>
          <p:nvPr>
            <p:ph type="sldNum" sz="quarter" idx="3"/>
          </p:nvPr>
        </p:nvSpPr>
        <p:spPr bwMode="auto">
          <a:xfrm>
            <a:off x="4022725" y="8916988"/>
            <a:ext cx="3078163" cy="469900"/>
          </a:xfrm>
          <a:prstGeom prst="rect">
            <a:avLst/>
          </a:prstGeom>
          <a:noFill/>
          <a:ln w="9525">
            <a:noFill/>
            <a:miter lim="800000"/>
            <a:headEnd/>
            <a:tailEnd/>
          </a:ln>
          <a:effectLst/>
        </p:spPr>
        <p:txBody>
          <a:bodyPr vert="horz" wrap="square" lIns="95083" tIns="47542" rIns="95083" bIns="47542" numCol="1" anchor="b" anchorCtr="0" compatLnSpc="1">
            <a:prstTxWarp prst="textNoShape">
              <a:avLst/>
            </a:prstTxWarp>
          </a:bodyPr>
          <a:lstStyle>
            <a:lvl1pPr algn="r" defTabSz="950923" eaLnBrk="1" hangingPunct="1">
              <a:defRPr sz="1300">
                <a:latin typeface="Arial" charset="0"/>
              </a:defRPr>
            </a:lvl1pPr>
          </a:lstStyle>
          <a:p>
            <a:pPr>
              <a:defRPr/>
            </a:pPr>
            <a:fld id="{B916F1C2-E43A-466A-95C6-33C71D2C9076}" type="slidenum">
              <a:rPr lang="en-US"/>
              <a:pPr>
                <a:defRPr/>
              </a:pPr>
              <a:t>‹#›</a:t>
            </a:fld>
            <a:endParaRPr lang="en-US" dirty="0"/>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78163" cy="469900"/>
          </a:xfrm>
          <a:prstGeom prst="rect">
            <a:avLst/>
          </a:prstGeom>
          <a:noFill/>
          <a:ln w="9525">
            <a:noFill/>
            <a:miter lim="800000"/>
            <a:headEnd/>
            <a:tailEnd/>
          </a:ln>
          <a:effectLst/>
        </p:spPr>
        <p:txBody>
          <a:bodyPr vert="horz" wrap="square" lIns="95083" tIns="47542" rIns="95083" bIns="47542" numCol="1" anchor="t" anchorCtr="0" compatLnSpc="1">
            <a:prstTxWarp prst="textNoShape">
              <a:avLst/>
            </a:prstTxWarp>
          </a:bodyPr>
          <a:lstStyle>
            <a:lvl1pPr defTabSz="950923" eaLnBrk="1" hangingPunct="1">
              <a:defRPr sz="1300" dirty="0">
                <a:latin typeface="Arial" charset="0"/>
              </a:defRPr>
            </a:lvl1pPr>
          </a:lstStyle>
          <a:p>
            <a:pPr>
              <a:defRPr/>
            </a:pPr>
            <a:endParaRPr lang="en-US"/>
          </a:p>
        </p:txBody>
      </p:sp>
      <p:sp>
        <p:nvSpPr>
          <p:cNvPr id="75779" name="Rectangle 3"/>
          <p:cNvSpPr>
            <a:spLocks noGrp="1" noChangeArrowheads="1"/>
          </p:cNvSpPr>
          <p:nvPr>
            <p:ph type="dt" idx="1"/>
          </p:nvPr>
        </p:nvSpPr>
        <p:spPr bwMode="auto">
          <a:xfrm>
            <a:off x="4022725" y="0"/>
            <a:ext cx="3078163" cy="469900"/>
          </a:xfrm>
          <a:prstGeom prst="rect">
            <a:avLst/>
          </a:prstGeom>
          <a:noFill/>
          <a:ln w="9525">
            <a:noFill/>
            <a:miter lim="800000"/>
            <a:headEnd/>
            <a:tailEnd/>
          </a:ln>
          <a:effectLst/>
        </p:spPr>
        <p:txBody>
          <a:bodyPr vert="horz" wrap="square" lIns="95083" tIns="47542" rIns="95083" bIns="47542" numCol="1" anchor="t" anchorCtr="0" compatLnSpc="1">
            <a:prstTxWarp prst="textNoShape">
              <a:avLst/>
            </a:prstTxWarp>
          </a:bodyPr>
          <a:lstStyle>
            <a:lvl1pPr algn="r" defTabSz="950923" eaLnBrk="1" hangingPunct="1">
              <a:defRPr sz="1300" dirty="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203325" y="703263"/>
            <a:ext cx="4695825" cy="3521075"/>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709613" y="4460875"/>
            <a:ext cx="5683250" cy="4224338"/>
          </a:xfrm>
          <a:prstGeom prst="rect">
            <a:avLst/>
          </a:prstGeom>
          <a:noFill/>
          <a:ln w="9525">
            <a:noFill/>
            <a:miter lim="800000"/>
            <a:headEnd/>
            <a:tailEnd/>
          </a:ln>
          <a:effectLst/>
        </p:spPr>
        <p:txBody>
          <a:bodyPr vert="horz" wrap="square" lIns="95083" tIns="47542" rIns="95083" bIns="475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0" y="8916988"/>
            <a:ext cx="3078163" cy="469900"/>
          </a:xfrm>
          <a:prstGeom prst="rect">
            <a:avLst/>
          </a:prstGeom>
          <a:noFill/>
          <a:ln w="9525">
            <a:noFill/>
            <a:miter lim="800000"/>
            <a:headEnd/>
            <a:tailEnd/>
          </a:ln>
          <a:effectLst/>
        </p:spPr>
        <p:txBody>
          <a:bodyPr vert="horz" wrap="square" lIns="95083" tIns="47542" rIns="95083" bIns="47542" numCol="1" anchor="b" anchorCtr="0" compatLnSpc="1">
            <a:prstTxWarp prst="textNoShape">
              <a:avLst/>
            </a:prstTxWarp>
          </a:bodyPr>
          <a:lstStyle>
            <a:lvl1pPr defTabSz="950923" eaLnBrk="1" hangingPunct="1">
              <a:defRPr sz="1300" dirty="0">
                <a:latin typeface="Arial" charset="0"/>
              </a:defRPr>
            </a:lvl1pPr>
          </a:lstStyle>
          <a:p>
            <a:pPr>
              <a:defRPr/>
            </a:pPr>
            <a:endParaRPr 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n-US" smtClean="0"/>
          </a:p>
        </p:txBody>
      </p:sp>
      <p:sp>
        <p:nvSpPr>
          <p:cNvPr id="18435" name="Date Placeholder 7"/>
          <p:cNvSpPr>
            <a:spLocks noGrp="1"/>
          </p:cNvSpPr>
          <p:nvPr>
            <p:ph type="dt" sz="quarter" idx="1"/>
          </p:nvPr>
        </p:nvSpPr>
        <p:spPr>
          <a:noFill/>
        </p:spPr>
        <p:txBody>
          <a:bodyPr/>
          <a:lstStyle/>
          <a:p>
            <a:pPr defTabSz="950913"/>
            <a:endParaRPr lang="en-US" smtClean="0"/>
          </a:p>
        </p:txBody>
      </p:sp>
      <p:sp>
        <p:nvSpPr>
          <p:cNvPr id="18436"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E1922FC2-D05E-4274-B0A2-55AFFD6AC2E5}" type="slidenum">
              <a:rPr lang="en-US"/>
              <a:pPr eaLnBrk="0" hangingPunct="0"/>
              <a:t>1</a:t>
            </a:fld>
            <a:endParaRPr lang="en-US"/>
          </a:p>
        </p:txBody>
      </p:sp>
      <p:sp>
        <p:nvSpPr>
          <p:cNvPr id="18437" name="Footer Placeholder 9"/>
          <p:cNvSpPr>
            <a:spLocks noGrp="1"/>
          </p:cNvSpPr>
          <p:nvPr>
            <p:ph type="ftr" sz="quarter" idx="4"/>
          </p:nvPr>
        </p:nvSpPr>
        <p:spPr>
          <a:noFill/>
        </p:spPr>
        <p:txBody>
          <a:bodyPr/>
          <a:lstStyle/>
          <a:p>
            <a:pPr defTabSz="950913"/>
            <a:endParaRPr lang="en-US" smtClean="0"/>
          </a:p>
        </p:txBody>
      </p:sp>
      <p:sp>
        <p:nvSpPr>
          <p:cNvPr id="18438"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pPr>
              <a:buFontTx/>
              <a:buChar char="•"/>
            </a:pPr>
            <a:r>
              <a:rPr lang="en-US" smtClean="0"/>
              <a:t>To provide the clarity required, we propose expanding the current collection to include two new items.</a:t>
            </a:r>
          </a:p>
          <a:p>
            <a:pPr>
              <a:buFontTx/>
              <a:buChar char="•"/>
            </a:pPr>
            <a:r>
              <a:rPr lang="en-US" smtClean="0"/>
              <a:t>Subcategorized by </a:t>
            </a:r>
          </a:p>
          <a:p>
            <a:pPr lvl="1">
              <a:buFontTx/>
              <a:buChar char="•"/>
            </a:pPr>
            <a:r>
              <a:rPr lang="en-US" smtClean="0"/>
              <a:t>Planned</a:t>
            </a:r>
          </a:p>
          <a:p>
            <a:pPr lvl="1">
              <a:buFontTx/>
              <a:buChar char="•"/>
            </a:pPr>
            <a:r>
              <a:rPr lang="en-US" smtClean="0"/>
              <a:t>Deferred</a:t>
            </a:r>
          </a:p>
          <a:p>
            <a:pPr lvl="1">
              <a:buFontTx/>
              <a:buChar char="•"/>
            </a:pPr>
            <a:r>
              <a:rPr lang="en-US" smtClean="0"/>
              <a:t>Critical Deferred maintenance</a:t>
            </a:r>
          </a:p>
          <a:p>
            <a:pPr lvl="1">
              <a:buFontTx/>
              <a:buChar char="•"/>
            </a:pPr>
            <a:r>
              <a:rPr lang="en-US" smtClean="0"/>
              <a:t>and facility adaptation.</a:t>
            </a:r>
          </a:p>
          <a:p>
            <a:endParaRPr lang="en-US" smtClean="0"/>
          </a:p>
          <a:p>
            <a:pPr>
              <a:buFontTx/>
              <a:buChar char="•"/>
            </a:pPr>
            <a:r>
              <a:rPr lang="en-US" smtClean="0"/>
              <a:t>The report does not distinguish between E&amp;G and Non-E&amp;G maintenance.</a:t>
            </a:r>
          </a:p>
          <a:p>
            <a:pPr>
              <a:buFontTx/>
              <a:buChar char="•"/>
            </a:pPr>
            <a:r>
              <a:rPr lang="en-US" smtClean="0"/>
              <a:t>Maintenance items will be prorated to E&amp;G based on the ratio of E&amp;G Gross to Gross Square Feet in the building.</a:t>
            </a:r>
          </a:p>
        </p:txBody>
      </p:sp>
      <p:sp>
        <p:nvSpPr>
          <p:cNvPr id="36867" name="Date Placeholder 7"/>
          <p:cNvSpPr>
            <a:spLocks noGrp="1"/>
          </p:cNvSpPr>
          <p:nvPr>
            <p:ph type="dt" sz="quarter" idx="1"/>
          </p:nvPr>
        </p:nvSpPr>
        <p:spPr>
          <a:noFill/>
        </p:spPr>
        <p:txBody>
          <a:bodyPr/>
          <a:lstStyle/>
          <a:p>
            <a:pPr defTabSz="950913"/>
            <a:endParaRPr lang="en-US" smtClean="0"/>
          </a:p>
        </p:txBody>
      </p:sp>
      <p:sp>
        <p:nvSpPr>
          <p:cNvPr id="36868"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7DC96BAD-9FC6-4137-BFFD-074A2110A08E}" type="slidenum">
              <a:rPr lang="en-US"/>
              <a:pPr eaLnBrk="0" hangingPunct="0"/>
              <a:t>10</a:t>
            </a:fld>
            <a:endParaRPr lang="en-US"/>
          </a:p>
        </p:txBody>
      </p:sp>
      <p:sp>
        <p:nvSpPr>
          <p:cNvPr id="36869" name="Footer Placeholder 9"/>
          <p:cNvSpPr>
            <a:spLocks noGrp="1"/>
          </p:cNvSpPr>
          <p:nvPr>
            <p:ph type="ftr" sz="quarter" idx="4"/>
          </p:nvPr>
        </p:nvSpPr>
        <p:spPr>
          <a:noFill/>
        </p:spPr>
        <p:txBody>
          <a:bodyPr/>
          <a:lstStyle/>
          <a:p>
            <a:pPr defTabSz="950913"/>
            <a:endParaRPr lang="en-US" smtClean="0"/>
          </a:p>
        </p:txBody>
      </p:sp>
      <p:sp>
        <p:nvSpPr>
          <p:cNvPr id="36870"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pPr>
              <a:buFontTx/>
              <a:buChar char="•"/>
            </a:pPr>
            <a:r>
              <a:rPr lang="en-US" smtClean="0"/>
              <a:t>See handout</a:t>
            </a:r>
          </a:p>
          <a:p>
            <a:pPr>
              <a:buFontTx/>
              <a:buChar char="•"/>
            </a:pPr>
            <a:r>
              <a:rPr lang="en-US" smtClean="0"/>
              <a:t>The flow chart helps institutions subcategorize maintenance.</a:t>
            </a:r>
          </a:p>
          <a:p>
            <a:pPr>
              <a:buFontTx/>
              <a:buChar char="•"/>
            </a:pPr>
            <a:r>
              <a:rPr lang="en-US" smtClean="0"/>
              <a:t>The report is designed to collect all but on-going maintenance.</a:t>
            </a:r>
          </a:p>
          <a:p>
            <a:pPr>
              <a:buFontTx/>
              <a:buChar char="•"/>
            </a:pPr>
            <a:r>
              <a:rPr lang="en-US" smtClean="0"/>
              <a:t>Redefined terms limit deferred maintenance scope to items in disrepair. </a:t>
            </a:r>
          </a:p>
          <a:p>
            <a:pPr>
              <a:buFontTx/>
              <a:buChar char="•"/>
            </a:pPr>
            <a:r>
              <a:rPr lang="en-US" smtClean="0"/>
              <a:t>Under the new definitions, many planned maintenance items will be inspected and rescheduled if the item is not in disrepair where previously they may have been considered deferred.</a:t>
            </a:r>
          </a:p>
          <a:p>
            <a:pPr>
              <a:buFontTx/>
              <a:buChar char="•"/>
            </a:pPr>
            <a:endParaRPr lang="en-US" smtClean="0"/>
          </a:p>
          <a:p>
            <a:pPr>
              <a:buFontTx/>
              <a:buChar char="•"/>
            </a:pPr>
            <a:r>
              <a:rPr lang="en-US" smtClean="0"/>
              <a:t>From the black diamond, an item is categorized as “in need of repair or replacement”</a:t>
            </a:r>
          </a:p>
          <a:p>
            <a:pPr>
              <a:buFontTx/>
              <a:buChar char="•"/>
            </a:pPr>
            <a:r>
              <a:rPr lang="en-US" smtClean="0"/>
              <a:t>Items in working order are either on-going maintenance or a functional change and therefore not deferred maintenance.</a:t>
            </a:r>
          </a:p>
          <a:p>
            <a:pPr>
              <a:buFontTx/>
              <a:buChar char="•"/>
            </a:pPr>
            <a:r>
              <a:rPr lang="en-US" smtClean="0"/>
              <a:t>If the item is not in working order, then the timing is in question. If the condition persists more than a year, it is considered deferred.</a:t>
            </a:r>
          </a:p>
          <a:p>
            <a:pPr>
              <a:buFontTx/>
              <a:buChar char="•"/>
            </a:pPr>
            <a:r>
              <a:rPr lang="en-US" smtClean="0"/>
              <a:t>Finally, the criticality of the item is scrutinized.</a:t>
            </a:r>
          </a:p>
        </p:txBody>
      </p:sp>
      <p:sp>
        <p:nvSpPr>
          <p:cNvPr id="38915" name="Date Placeholder 7"/>
          <p:cNvSpPr>
            <a:spLocks noGrp="1"/>
          </p:cNvSpPr>
          <p:nvPr>
            <p:ph type="dt" sz="quarter" idx="1"/>
          </p:nvPr>
        </p:nvSpPr>
        <p:spPr>
          <a:noFill/>
        </p:spPr>
        <p:txBody>
          <a:bodyPr/>
          <a:lstStyle/>
          <a:p>
            <a:pPr defTabSz="950913"/>
            <a:endParaRPr lang="en-US" smtClean="0"/>
          </a:p>
        </p:txBody>
      </p:sp>
      <p:sp>
        <p:nvSpPr>
          <p:cNvPr id="38916"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74525C66-5E67-48B5-BB63-443B9B518972}" type="slidenum">
              <a:rPr lang="en-US"/>
              <a:pPr eaLnBrk="0" hangingPunct="0"/>
              <a:t>11</a:t>
            </a:fld>
            <a:endParaRPr lang="en-US"/>
          </a:p>
        </p:txBody>
      </p:sp>
      <p:sp>
        <p:nvSpPr>
          <p:cNvPr id="38917" name="Footer Placeholder 9"/>
          <p:cNvSpPr>
            <a:spLocks noGrp="1"/>
          </p:cNvSpPr>
          <p:nvPr>
            <p:ph type="ftr" sz="quarter" idx="4"/>
          </p:nvPr>
        </p:nvSpPr>
        <p:spPr>
          <a:noFill/>
        </p:spPr>
        <p:txBody>
          <a:bodyPr/>
          <a:lstStyle/>
          <a:p>
            <a:pPr defTabSz="950913"/>
            <a:endParaRPr lang="en-US" smtClean="0"/>
          </a:p>
        </p:txBody>
      </p:sp>
      <p:sp>
        <p:nvSpPr>
          <p:cNvPr id="38918"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smtClean="0"/>
              <a:t>An item is considered DM if it is</a:t>
            </a:r>
          </a:p>
          <a:p>
            <a:r>
              <a:rPr lang="en-US" smtClean="0"/>
              <a:t>	too old</a:t>
            </a:r>
          </a:p>
          <a:p>
            <a:r>
              <a:rPr lang="en-US" smtClean="0"/>
              <a:t>	worn out</a:t>
            </a:r>
          </a:p>
          <a:p>
            <a:r>
              <a:rPr lang="en-US" smtClean="0"/>
              <a:t>	or damaged</a:t>
            </a:r>
          </a:p>
          <a:p>
            <a:endParaRPr lang="en-US" smtClean="0"/>
          </a:p>
          <a:p>
            <a:r>
              <a:rPr lang="en-US" smtClean="0"/>
              <a:t>To the point it no longer supports its originally intended function, and</a:t>
            </a:r>
          </a:p>
          <a:p>
            <a:r>
              <a:rPr lang="en-US" smtClean="0"/>
              <a:t>Repair or replacement has been delayed into the following year after the item was discovered.</a:t>
            </a:r>
          </a:p>
          <a:p>
            <a:endParaRPr lang="en-US" smtClean="0"/>
          </a:p>
          <a:p>
            <a:r>
              <a:rPr lang="en-US" smtClean="0"/>
              <a:t>The E&amp;G portion of the cost of items meeting this definition are included in the standard calculation.</a:t>
            </a:r>
          </a:p>
        </p:txBody>
      </p:sp>
      <p:sp>
        <p:nvSpPr>
          <p:cNvPr id="40963" name="Date Placeholder 7"/>
          <p:cNvSpPr>
            <a:spLocks noGrp="1"/>
          </p:cNvSpPr>
          <p:nvPr>
            <p:ph type="dt" sz="quarter" idx="1"/>
          </p:nvPr>
        </p:nvSpPr>
        <p:spPr>
          <a:noFill/>
        </p:spPr>
        <p:txBody>
          <a:bodyPr/>
          <a:lstStyle/>
          <a:p>
            <a:pPr defTabSz="950913"/>
            <a:endParaRPr lang="en-US" smtClean="0"/>
          </a:p>
        </p:txBody>
      </p:sp>
      <p:sp>
        <p:nvSpPr>
          <p:cNvPr id="40964"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3BA4C639-4FCD-4820-8A75-B5206DB99A2D}" type="slidenum">
              <a:rPr lang="en-US"/>
              <a:pPr eaLnBrk="0" hangingPunct="0"/>
              <a:t>12</a:t>
            </a:fld>
            <a:endParaRPr lang="en-US"/>
          </a:p>
        </p:txBody>
      </p:sp>
      <p:sp>
        <p:nvSpPr>
          <p:cNvPr id="40965" name="Footer Placeholder 9"/>
          <p:cNvSpPr>
            <a:spLocks noGrp="1"/>
          </p:cNvSpPr>
          <p:nvPr>
            <p:ph type="ftr" sz="quarter" idx="4"/>
          </p:nvPr>
        </p:nvSpPr>
        <p:spPr>
          <a:noFill/>
        </p:spPr>
        <p:txBody>
          <a:bodyPr/>
          <a:lstStyle/>
          <a:p>
            <a:pPr defTabSz="950913"/>
            <a:endParaRPr lang="en-US" smtClean="0"/>
          </a:p>
        </p:txBody>
      </p:sp>
      <p:sp>
        <p:nvSpPr>
          <p:cNvPr id="40966"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pPr defTabSz="923925"/>
            <a:r>
              <a:rPr lang="en-US" smtClean="0"/>
              <a:t>The E&amp;G portion of the cost of items meeting this definition are included in the standard calculation.</a:t>
            </a:r>
          </a:p>
          <a:p>
            <a:pPr defTabSz="923925"/>
            <a:endParaRPr lang="en-US" smtClean="0"/>
          </a:p>
        </p:txBody>
      </p:sp>
      <p:sp>
        <p:nvSpPr>
          <p:cNvPr id="43011" name="Date Placeholder 7"/>
          <p:cNvSpPr>
            <a:spLocks noGrp="1"/>
          </p:cNvSpPr>
          <p:nvPr>
            <p:ph type="dt" sz="quarter" idx="1"/>
          </p:nvPr>
        </p:nvSpPr>
        <p:spPr>
          <a:noFill/>
        </p:spPr>
        <p:txBody>
          <a:bodyPr/>
          <a:lstStyle/>
          <a:p>
            <a:pPr defTabSz="950913"/>
            <a:endParaRPr lang="en-US" smtClean="0"/>
          </a:p>
        </p:txBody>
      </p:sp>
      <p:sp>
        <p:nvSpPr>
          <p:cNvPr id="43012"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9E9DED73-142E-4F56-97D3-4B117B7A34E5}" type="slidenum">
              <a:rPr lang="en-US"/>
              <a:pPr eaLnBrk="0" hangingPunct="0"/>
              <a:t>13</a:t>
            </a:fld>
            <a:endParaRPr lang="en-US"/>
          </a:p>
        </p:txBody>
      </p:sp>
      <p:sp>
        <p:nvSpPr>
          <p:cNvPr id="43013" name="Footer Placeholder 9"/>
          <p:cNvSpPr>
            <a:spLocks noGrp="1"/>
          </p:cNvSpPr>
          <p:nvPr>
            <p:ph type="ftr" sz="quarter" idx="4"/>
          </p:nvPr>
        </p:nvSpPr>
        <p:spPr>
          <a:noFill/>
        </p:spPr>
        <p:txBody>
          <a:bodyPr/>
          <a:lstStyle/>
          <a:p>
            <a:pPr defTabSz="950913"/>
            <a:endParaRPr lang="en-US" smtClean="0"/>
          </a:p>
        </p:txBody>
      </p:sp>
      <p:sp>
        <p:nvSpPr>
          <p:cNvPr id="43014"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US" smtClean="0"/>
              <a:t>The cost of items meeting this definition are not included in the standard calculation.</a:t>
            </a:r>
          </a:p>
          <a:p>
            <a:r>
              <a:rPr lang="en-US" smtClean="0"/>
              <a:t>And, not reported on the MP2</a:t>
            </a:r>
          </a:p>
        </p:txBody>
      </p:sp>
      <p:sp>
        <p:nvSpPr>
          <p:cNvPr id="45059" name="Date Placeholder 7"/>
          <p:cNvSpPr>
            <a:spLocks noGrp="1"/>
          </p:cNvSpPr>
          <p:nvPr>
            <p:ph type="dt" sz="quarter" idx="1"/>
          </p:nvPr>
        </p:nvSpPr>
        <p:spPr>
          <a:noFill/>
        </p:spPr>
        <p:txBody>
          <a:bodyPr/>
          <a:lstStyle/>
          <a:p>
            <a:pPr defTabSz="950913"/>
            <a:endParaRPr lang="en-US" smtClean="0"/>
          </a:p>
        </p:txBody>
      </p:sp>
      <p:sp>
        <p:nvSpPr>
          <p:cNvPr id="45060"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BE1E47D4-B87C-45F7-94EA-E70C2B0ABEAA}" type="slidenum">
              <a:rPr lang="en-US"/>
              <a:pPr eaLnBrk="0" hangingPunct="0"/>
              <a:t>14</a:t>
            </a:fld>
            <a:endParaRPr lang="en-US"/>
          </a:p>
        </p:txBody>
      </p:sp>
      <p:sp>
        <p:nvSpPr>
          <p:cNvPr id="45061" name="Footer Placeholder 9"/>
          <p:cNvSpPr>
            <a:spLocks noGrp="1"/>
          </p:cNvSpPr>
          <p:nvPr>
            <p:ph type="ftr" sz="quarter" idx="4"/>
          </p:nvPr>
        </p:nvSpPr>
        <p:spPr>
          <a:noFill/>
        </p:spPr>
        <p:txBody>
          <a:bodyPr/>
          <a:lstStyle/>
          <a:p>
            <a:pPr defTabSz="950913"/>
            <a:endParaRPr lang="en-US" smtClean="0"/>
          </a:p>
        </p:txBody>
      </p:sp>
      <p:sp>
        <p:nvSpPr>
          <p:cNvPr id="45062"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ln/>
        </p:spPr>
      </p:sp>
      <p:sp>
        <p:nvSpPr>
          <p:cNvPr id="47106" name="Notes Placeholder 2"/>
          <p:cNvSpPr>
            <a:spLocks noGrp="1"/>
          </p:cNvSpPr>
          <p:nvPr>
            <p:ph type="body" idx="1"/>
          </p:nvPr>
        </p:nvSpPr>
        <p:spPr>
          <a:noFill/>
          <a:ln/>
        </p:spPr>
        <p:txBody>
          <a:bodyPr/>
          <a:lstStyle/>
          <a:p>
            <a:r>
              <a:rPr lang="en-US" smtClean="0"/>
              <a:t>The cost of items meeting this definition are not included in the standard calculation.</a:t>
            </a:r>
          </a:p>
          <a:p>
            <a:r>
              <a:rPr lang="en-US" smtClean="0"/>
              <a:t>But, are reported on the MP2</a:t>
            </a:r>
          </a:p>
          <a:p>
            <a:endParaRPr lang="en-US" smtClean="0"/>
          </a:p>
          <a:p>
            <a:r>
              <a:rPr lang="en-US" smtClean="0"/>
              <a:t>It is understood some institutions have reported PM as DM in the past. Adding this subcategory, helps to clear up that confusion.</a:t>
            </a:r>
          </a:p>
        </p:txBody>
      </p:sp>
      <p:sp>
        <p:nvSpPr>
          <p:cNvPr id="47107" name="Date Placeholder 7"/>
          <p:cNvSpPr>
            <a:spLocks noGrp="1"/>
          </p:cNvSpPr>
          <p:nvPr>
            <p:ph type="dt" sz="quarter" idx="1"/>
          </p:nvPr>
        </p:nvSpPr>
        <p:spPr>
          <a:noFill/>
        </p:spPr>
        <p:txBody>
          <a:bodyPr/>
          <a:lstStyle/>
          <a:p>
            <a:pPr defTabSz="950913"/>
            <a:endParaRPr lang="en-US" smtClean="0"/>
          </a:p>
        </p:txBody>
      </p:sp>
      <p:sp>
        <p:nvSpPr>
          <p:cNvPr id="47108"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B9005881-F738-4D83-98A7-1FDE2C180EF8}" type="slidenum">
              <a:rPr lang="en-US"/>
              <a:pPr eaLnBrk="0" hangingPunct="0"/>
              <a:t>15</a:t>
            </a:fld>
            <a:endParaRPr lang="en-US"/>
          </a:p>
        </p:txBody>
      </p:sp>
      <p:sp>
        <p:nvSpPr>
          <p:cNvPr id="47109" name="Footer Placeholder 9"/>
          <p:cNvSpPr>
            <a:spLocks noGrp="1"/>
          </p:cNvSpPr>
          <p:nvPr>
            <p:ph type="ftr" sz="quarter" idx="4"/>
          </p:nvPr>
        </p:nvSpPr>
        <p:spPr>
          <a:noFill/>
        </p:spPr>
        <p:txBody>
          <a:bodyPr/>
          <a:lstStyle/>
          <a:p>
            <a:pPr defTabSz="950913"/>
            <a:endParaRPr lang="en-US" smtClean="0"/>
          </a:p>
        </p:txBody>
      </p:sp>
      <p:sp>
        <p:nvSpPr>
          <p:cNvPr id="47110"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r>
              <a:rPr lang="en-US" smtClean="0"/>
              <a:t>The cost of items meeting this definition are not included in the standard calculation.</a:t>
            </a:r>
          </a:p>
          <a:p>
            <a:r>
              <a:rPr lang="en-US" smtClean="0"/>
              <a:t>But, are reported on the MP2</a:t>
            </a:r>
          </a:p>
          <a:p>
            <a:endParaRPr lang="en-US" smtClean="0"/>
          </a:p>
          <a:p>
            <a:r>
              <a:rPr lang="en-US" smtClean="0"/>
              <a:t>Adding this subcategory helps to exclude these cost from DM.</a:t>
            </a:r>
          </a:p>
          <a:p>
            <a:r>
              <a:rPr lang="en-US" smtClean="0"/>
              <a:t>And, quantify the state’s needs to maintain usable campuses.</a:t>
            </a:r>
          </a:p>
        </p:txBody>
      </p:sp>
      <p:sp>
        <p:nvSpPr>
          <p:cNvPr id="49155" name="Date Placeholder 7"/>
          <p:cNvSpPr>
            <a:spLocks noGrp="1"/>
          </p:cNvSpPr>
          <p:nvPr>
            <p:ph type="dt" sz="quarter" idx="1"/>
          </p:nvPr>
        </p:nvSpPr>
        <p:spPr>
          <a:noFill/>
        </p:spPr>
        <p:txBody>
          <a:bodyPr/>
          <a:lstStyle/>
          <a:p>
            <a:pPr defTabSz="950913"/>
            <a:endParaRPr lang="en-US" smtClean="0"/>
          </a:p>
        </p:txBody>
      </p:sp>
      <p:sp>
        <p:nvSpPr>
          <p:cNvPr id="49156"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F062D934-AE88-4A51-8E75-AD9CEECF072D}" type="slidenum">
              <a:rPr lang="en-US"/>
              <a:pPr eaLnBrk="0" hangingPunct="0"/>
              <a:t>16</a:t>
            </a:fld>
            <a:endParaRPr lang="en-US"/>
          </a:p>
        </p:txBody>
      </p:sp>
      <p:sp>
        <p:nvSpPr>
          <p:cNvPr id="49157" name="Footer Placeholder 9"/>
          <p:cNvSpPr>
            <a:spLocks noGrp="1"/>
          </p:cNvSpPr>
          <p:nvPr>
            <p:ph type="ftr" sz="quarter" idx="4"/>
          </p:nvPr>
        </p:nvSpPr>
        <p:spPr>
          <a:noFill/>
        </p:spPr>
        <p:txBody>
          <a:bodyPr/>
          <a:lstStyle/>
          <a:p>
            <a:pPr defTabSz="950913"/>
            <a:endParaRPr lang="en-US" smtClean="0"/>
          </a:p>
        </p:txBody>
      </p:sp>
      <p:sp>
        <p:nvSpPr>
          <p:cNvPr id="49158"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a:ln/>
        </p:spPr>
        <p:txBody>
          <a:bodyPr/>
          <a:lstStyle/>
          <a:p>
            <a:r>
              <a:rPr lang="en-US" smtClean="0"/>
              <a:t>These examples demonstrate the type of maintenance requests that fit into the defined categories and subcategories.</a:t>
            </a:r>
          </a:p>
          <a:p>
            <a:endParaRPr lang="en-US" smtClean="0"/>
          </a:p>
          <a:p>
            <a:r>
              <a:rPr lang="en-US" smtClean="0"/>
              <a:t>The first example, planned maintenance – current year</a:t>
            </a:r>
          </a:p>
          <a:p>
            <a:r>
              <a:rPr lang="en-US" smtClean="0"/>
              <a:t>	In need or repair or replacement</a:t>
            </a:r>
          </a:p>
          <a:p>
            <a:r>
              <a:rPr lang="en-US" smtClean="0"/>
              <a:t>	Mission and inhabitants are not at risk</a:t>
            </a:r>
          </a:p>
          <a:p>
            <a:r>
              <a:rPr lang="en-US" smtClean="0"/>
              <a:t>	Scheduled in the current year</a:t>
            </a:r>
          </a:p>
          <a:p>
            <a:r>
              <a:rPr lang="en-US" smtClean="0"/>
              <a:t>	Planned to be completed</a:t>
            </a:r>
          </a:p>
          <a:p>
            <a:r>
              <a:rPr lang="en-US" smtClean="0"/>
              <a:t>	Budgeted or funded in the current year’s budget</a:t>
            </a:r>
          </a:p>
          <a:p>
            <a:r>
              <a:rPr lang="en-US" smtClean="0"/>
              <a:t>	</a:t>
            </a:r>
          </a:p>
          <a:p>
            <a:r>
              <a:rPr lang="en-US" smtClean="0"/>
              <a:t>The second example, deferred maintenance - unbudgeted</a:t>
            </a:r>
          </a:p>
          <a:p>
            <a:r>
              <a:rPr lang="en-US" smtClean="0"/>
              <a:t>	In need or repair or replacement</a:t>
            </a:r>
          </a:p>
          <a:p>
            <a:r>
              <a:rPr lang="en-US" smtClean="0"/>
              <a:t>	Does not place mission or inhabitants at risk</a:t>
            </a:r>
          </a:p>
          <a:p>
            <a:r>
              <a:rPr lang="en-US" smtClean="0"/>
              <a:t>	Not planned or scheduled in the next five years</a:t>
            </a:r>
          </a:p>
          <a:p>
            <a:r>
              <a:rPr lang="en-US" smtClean="0"/>
              <a:t>	Unfunded</a:t>
            </a:r>
          </a:p>
        </p:txBody>
      </p:sp>
      <p:sp>
        <p:nvSpPr>
          <p:cNvPr id="51203" name="Date Placeholder 7"/>
          <p:cNvSpPr>
            <a:spLocks noGrp="1"/>
          </p:cNvSpPr>
          <p:nvPr>
            <p:ph type="dt" sz="quarter" idx="1"/>
          </p:nvPr>
        </p:nvSpPr>
        <p:spPr>
          <a:noFill/>
        </p:spPr>
        <p:txBody>
          <a:bodyPr/>
          <a:lstStyle/>
          <a:p>
            <a:pPr defTabSz="950913"/>
            <a:endParaRPr lang="en-US" smtClean="0"/>
          </a:p>
        </p:txBody>
      </p:sp>
      <p:sp>
        <p:nvSpPr>
          <p:cNvPr id="51204"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5C0E86E1-3AF2-4FA4-BACE-547D9FC1BB77}" type="slidenum">
              <a:rPr lang="en-US"/>
              <a:pPr eaLnBrk="0" hangingPunct="0"/>
              <a:t>17</a:t>
            </a:fld>
            <a:endParaRPr lang="en-US"/>
          </a:p>
        </p:txBody>
      </p:sp>
      <p:sp>
        <p:nvSpPr>
          <p:cNvPr id="51205" name="Footer Placeholder 9"/>
          <p:cNvSpPr>
            <a:spLocks noGrp="1"/>
          </p:cNvSpPr>
          <p:nvPr>
            <p:ph type="ftr" sz="quarter" idx="4"/>
          </p:nvPr>
        </p:nvSpPr>
        <p:spPr>
          <a:noFill/>
        </p:spPr>
        <p:txBody>
          <a:bodyPr/>
          <a:lstStyle/>
          <a:p>
            <a:pPr defTabSz="950913"/>
            <a:endParaRPr lang="en-US" smtClean="0"/>
          </a:p>
        </p:txBody>
      </p:sp>
      <p:sp>
        <p:nvSpPr>
          <p:cNvPr id="51206"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r>
              <a:rPr lang="en-US" smtClean="0"/>
              <a:t>The third example is categorized as projected and subcategorized as critical deferred maintenance</a:t>
            </a:r>
          </a:p>
          <a:p>
            <a:r>
              <a:rPr lang="en-US" smtClean="0"/>
              <a:t>	In need or repair or replacement</a:t>
            </a:r>
          </a:p>
          <a:p>
            <a:r>
              <a:rPr lang="en-US" smtClean="0"/>
              <a:t>	Places inhabitants at risk</a:t>
            </a:r>
          </a:p>
          <a:p>
            <a:r>
              <a:rPr lang="en-US" smtClean="0"/>
              <a:t>	Scheduled next year</a:t>
            </a:r>
          </a:p>
          <a:p>
            <a:r>
              <a:rPr lang="en-US" smtClean="0"/>
              <a:t>	In the planning phase</a:t>
            </a:r>
          </a:p>
          <a:p>
            <a:r>
              <a:rPr lang="en-US" smtClean="0"/>
              <a:t>	Anticipated to be funded</a:t>
            </a:r>
          </a:p>
          <a:p>
            <a:r>
              <a:rPr lang="en-US" smtClean="0"/>
              <a:t>	More than 1 year after discovered</a:t>
            </a:r>
          </a:p>
          <a:p>
            <a:r>
              <a:rPr lang="en-US" smtClean="0"/>
              <a:t>	</a:t>
            </a:r>
          </a:p>
          <a:p>
            <a:r>
              <a:rPr lang="en-US" smtClean="0"/>
              <a:t>The fourth example is categorized as Expenditures and subcategorized as facility adaptation</a:t>
            </a:r>
          </a:p>
          <a:p>
            <a:r>
              <a:rPr lang="en-US" smtClean="0"/>
              <a:t>	Completed in the previous year</a:t>
            </a:r>
          </a:p>
          <a:p>
            <a:r>
              <a:rPr lang="en-US" smtClean="0"/>
              <a:t>	Expended funds</a:t>
            </a:r>
          </a:p>
          <a:p>
            <a:r>
              <a:rPr lang="en-US" smtClean="0"/>
              <a:t>	A desired repair or replacement</a:t>
            </a:r>
          </a:p>
          <a:p>
            <a:r>
              <a:rPr lang="en-US" smtClean="0"/>
              <a:t>	Did not place mission or inhabitants at risk</a:t>
            </a:r>
          </a:p>
        </p:txBody>
      </p:sp>
      <p:sp>
        <p:nvSpPr>
          <p:cNvPr id="53251" name="Date Placeholder 7"/>
          <p:cNvSpPr>
            <a:spLocks noGrp="1"/>
          </p:cNvSpPr>
          <p:nvPr>
            <p:ph type="dt" sz="quarter" idx="1"/>
          </p:nvPr>
        </p:nvSpPr>
        <p:spPr>
          <a:noFill/>
        </p:spPr>
        <p:txBody>
          <a:bodyPr/>
          <a:lstStyle/>
          <a:p>
            <a:pPr defTabSz="950913"/>
            <a:endParaRPr lang="en-US" smtClean="0"/>
          </a:p>
        </p:txBody>
      </p:sp>
      <p:sp>
        <p:nvSpPr>
          <p:cNvPr id="53252"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C492B7A4-F84C-43D3-B53B-F8401A7882FA}" type="slidenum">
              <a:rPr lang="en-US"/>
              <a:pPr eaLnBrk="0" hangingPunct="0"/>
              <a:t>18</a:t>
            </a:fld>
            <a:endParaRPr lang="en-US"/>
          </a:p>
        </p:txBody>
      </p:sp>
      <p:sp>
        <p:nvSpPr>
          <p:cNvPr id="53253" name="Footer Placeholder 9"/>
          <p:cNvSpPr>
            <a:spLocks noGrp="1"/>
          </p:cNvSpPr>
          <p:nvPr>
            <p:ph type="ftr" sz="quarter" idx="4"/>
          </p:nvPr>
        </p:nvSpPr>
        <p:spPr>
          <a:noFill/>
        </p:spPr>
        <p:txBody>
          <a:bodyPr/>
          <a:lstStyle/>
          <a:p>
            <a:pPr defTabSz="950913"/>
            <a:endParaRPr lang="en-US" smtClean="0"/>
          </a:p>
        </p:txBody>
      </p:sp>
      <p:sp>
        <p:nvSpPr>
          <p:cNvPr id="53254"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p:spPr>
        <p:txBody>
          <a:bodyPr/>
          <a:lstStyle/>
          <a:p>
            <a:pPr>
              <a:buFontTx/>
              <a:buChar char="•"/>
            </a:pPr>
            <a:r>
              <a:rPr lang="en-US" smtClean="0"/>
              <a:t>Working Group meet in the Spring</a:t>
            </a:r>
          </a:p>
          <a:p>
            <a:pPr>
              <a:buFontTx/>
              <a:buChar char="•"/>
            </a:pPr>
            <a:endParaRPr lang="en-US" smtClean="0"/>
          </a:p>
          <a:p>
            <a:pPr>
              <a:buFontTx/>
              <a:buChar char="•"/>
            </a:pPr>
            <a:r>
              <a:rPr lang="en-US" smtClean="0"/>
              <a:t>Added maintenance subcategories and removed $10,000 threshold to provide a more complete maintenance picture (PM and FA)</a:t>
            </a:r>
          </a:p>
          <a:p>
            <a:pPr>
              <a:buFontTx/>
              <a:buChar char="•"/>
            </a:pPr>
            <a:endParaRPr lang="en-US" smtClean="0"/>
          </a:p>
          <a:p>
            <a:pPr>
              <a:buFontTx/>
              <a:buChar char="•"/>
            </a:pPr>
            <a:r>
              <a:rPr lang="en-US" smtClean="0"/>
              <a:t>Refined definitions plus several new terms to help close the reporting gaps previously experienced</a:t>
            </a:r>
          </a:p>
          <a:p>
            <a:pPr>
              <a:buFontTx/>
              <a:buChar char="•"/>
            </a:pPr>
            <a:endParaRPr lang="en-US" smtClean="0"/>
          </a:p>
          <a:p>
            <a:pPr>
              <a:buFontTx/>
              <a:buChar char="•"/>
            </a:pPr>
            <a:r>
              <a:rPr lang="en-US" smtClean="0"/>
              <a:t>Value formula simplified</a:t>
            </a:r>
          </a:p>
          <a:p>
            <a:pPr>
              <a:buFontTx/>
              <a:buChar char="•"/>
            </a:pPr>
            <a:endParaRPr lang="en-US" smtClean="0"/>
          </a:p>
          <a:p>
            <a:pPr>
              <a:buFontTx/>
              <a:buChar char="•"/>
            </a:pPr>
            <a:r>
              <a:rPr lang="en-US" smtClean="0"/>
              <a:t>Reduced data entry - Maintenance reported at the building versus project level</a:t>
            </a:r>
          </a:p>
        </p:txBody>
      </p:sp>
      <p:sp>
        <p:nvSpPr>
          <p:cNvPr id="20483" name="Date Placeholder 7"/>
          <p:cNvSpPr>
            <a:spLocks noGrp="1"/>
          </p:cNvSpPr>
          <p:nvPr>
            <p:ph type="dt" sz="quarter" idx="1"/>
          </p:nvPr>
        </p:nvSpPr>
        <p:spPr>
          <a:noFill/>
        </p:spPr>
        <p:txBody>
          <a:bodyPr/>
          <a:lstStyle/>
          <a:p>
            <a:pPr defTabSz="950913"/>
            <a:endParaRPr lang="en-US" smtClean="0"/>
          </a:p>
        </p:txBody>
      </p:sp>
      <p:sp>
        <p:nvSpPr>
          <p:cNvPr id="20484"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72760A05-0929-4CD9-A9C5-E84251711B05}" type="slidenum">
              <a:rPr lang="en-US"/>
              <a:pPr eaLnBrk="0" hangingPunct="0"/>
              <a:t>2</a:t>
            </a:fld>
            <a:endParaRPr lang="en-US"/>
          </a:p>
        </p:txBody>
      </p:sp>
      <p:sp>
        <p:nvSpPr>
          <p:cNvPr id="20485" name="Footer Placeholder 9"/>
          <p:cNvSpPr>
            <a:spLocks noGrp="1"/>
          </p:cNvSpPr>
          <p:nvPr>
            <p:ph type="ftr" sz="quarter" idx="4"/>
          </p:nvPr>
        </p:nvSpPr>
        <p:spPr>
          <a:noFill/>
        </p:spPr>
        <p:txBody>
          <a:bodyPr/>
          <a:lstStyle/>
          <a:p>
            <a:pPr defTabSz="950913"/>
            <a:endParaRPr lang="en-US" smtClean="0"/>
          </a:p>
        </p:txBody>
      </p:sp>
      <p:sp>
        <p:nvSpPr>
          <p:cNvPr id="20486"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pPr>
              <a:buFontTx/>
              <a:buChar char="•"/>
            </a:pPr>
            <a:r>
              <a:rPr lang="en-US" smtClean="0"/>
              <a:t>Propose replacing the deferred maintenance standard</a:t>
            </a:r>
          </a:p>
          <a:p>
            <a:pPr>
              <a:buFontTx/>
              <a:buChar char="•"/>
            </a:pPr>
            <a:r>
              <a:rPr lang="en-US" smtClean="0"/>
              <a:t>Rate an institutions’ ratio as good, fair, or poor </a:t>
            </a:r>
          </a:p>
          <a:p>
            <a:endParaRPr lang="en-US" smtClean="0"/>
          </a:p>
          <a:p>
            <a:pPr>
              <a:buFontTx/>
              <a:buChar char="•"/>
            </a:pPr>
            <a:r>
              <a:rPr lang="en-US" smtClean="0"/>
              <a:t>“Good” meets standard for construction projects. </a:t>
            </a:r>
          </a:p>
          <a:p>
            <a:pPr>
              <a:buFontTx/>
              <a:buChar char="•"/>
            </a:pPr>
            <a:r>
              <a:rPr lang="en-US" smtClean="0"/>
              <a:t>“Fair” and “Poor” ratings require</a:t>
            </a:r>
          </a:p>
          <a:p>
            <a:pPr marL="461963" lvl="1">
              <a:buFontTx/>
              <a:buChar char="•"/>
            </a:pPr>
            <a:r>
              <a:rPr lang="en-US" smtClean="0"/>
              <a:t> a plan of action be submitted with the MP2</a:t>
            </a:r>
          </a:p>
          <a:p>
            <a:pPr marL="461963" lvl="1">
              <a:buFontTx/>
              <a:buChar char="•"/>
            </a:pPr>
            <a:r>
              <a:rPr lang="en-US" smtClean="0"/>
              <a:t> project presentations to the committee.</a:t>
            </a:r>
          </a:p>
          <a:p>
            <a:pPr>
              <a:buFontTx/>
              <a:buChar char="•"/>
            </a:pPr>
            <a:endParaRPr lang="en-US" smtClean="0"/>
          </a:p>
          <a:p>
            <a:pPr>
              <a:buFontTx/>
              <a:buChar char="•"/>
            </a:pPr>
            <a:r>
              <a:rPr lang="en-US" smtClean="0"/>
              <a:t> Percent of Value: An institution’s E&amp;G Deferred Maintenance divided by its E&amp;G value.</a:t>
            </a:r>
          </a:p>
          <a:p>
            <a:pPr>
              <a:buFontTx/>
              <a:buChar char="•"/>
            </a:pPr>
            <a:endParaRPr lang="en-US" smtClean="0"/>
          </a:p>
        </p:txBody>
      </p:sp>
      <p:sp>
        <p:nvSpPr>
          <p:cNvPr id="22531" name="Date Placeholder 7"/>
          <p:cNvSpPr>
            <a:spLocks noGrp="1"/>
          </p:cNvSpPr>
          <p:nvPr>
            <p:ph type="dt" sz="quarter" idx="1"/>
          </p:nvPr>
        </p:nvSpPr>
        <p:spPr>
          <a:noFill/>
        </p:spPr>
        <p:txBody>
          <a:bodyPr/>
          <a:lstStyle/>
          <a:p>
            <a:pPr defTabSz="950913"/>
            <a:endParaRPr lang="en-US" smtClean="0"/>
          </a:p>
        </p:txBody>
      </p:sp>
      <p:sp>
        <p:nvSpPr>
          <p:cNvPr id="22532"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91DE9D49-44A3-4712-918A-66FEDE050664}" type="slidenum">
              <a:rPr lang="en-US"/>
              <a:pPr eaLnBrk="0" hangingPunct="0"/>
              <a:t>3</a:t>
            </a:fld>
            <a:endParaRPr lang="en-US"/>
          </a:p>
        </p:txBody>
      </p:sp>
      <p:sp>
        <p:nvSpPr>
          <p:cNvPr id="22533" name="Footer Placeholder 9"/>
          <p:cNvSpPr>
            <a:spLocks noGrp="1"/>
          </p:cNvSpPr>
          <p:nvPr>
            <p:ph type="ftr" sz="quarter" idx="4"/>
          </p:nvPr>
        </p:nvSpPr>
        <p:spPr>
          <a:noFill/>
        </p:spPr>
        <p:txBody>
          <a:bodyPr/>
          <a:lstStyle/>
          <a:p>
            <a:pPr defTabSz="950913"/>
            <a:endParaRPr lang="en-US" smtClean="0"/>
          </a:p>
        </p:txBody>
      </p:sp>
      <p:sp>
        <p:nvSpPr>
          <p:cNvPr id="22534"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p:spPr>
        <p:txBody>
          <a:bodyPr/>
          <a:lstStyle/>
          <a:p>
            <a:pPr eaLnBrk="1" hangingPunct="1">
              <a:buFontTx/>
              <a:buChar char="•"/>
            </a:pPr>
            <a:r>
              <a:rPr lang="en-US" smtClean="0">
                <a:latin typeface="Tahoma" pitchFamily="34" charset="0"/>
                <a:cs typeface="Tahoma" pitchFamily="34" charset="0"/>
              </a:rPr>
              <a:t>Standard based on E&amp;G only</a:t>
            </a:r>
          </a:p>
          <a:p>
            <a:pPr eaLnBrk="1" hangingPunct="1">
              <a:buFontTx/>
              <a:buChar char="•"/>
            </a:pPr>
            <a:r>
              <a:rPr lang="en-US" smtClean="0"/>
              <a:t>The new formula uses the building’s E&amp;G NASF, 1.67, and the base rate to convert the net to gross.</a:t>
            </a:r>
          </a:p>
          <a:p>
            <a:pPr eaLnBrk="1" hangingPunct="1">
              <a:buFontTx/>
              <a:buChar char="•"/>
            </a:pPr>
            <a:r>
              <a:rPr lang="en-US" smtClean="0">
                <a:latin typeface="Tahoma" pitchFamily="34" charset="0"/>
                <a:cs typeface="Tahoma" pitchFamily="34" charset="0"/>
              </a:rPr>
              <a:t>Simplified value calculation</a:t>
            </a:r>
          </a:p>
          <a:p>
            <a:pPr marL="461963" lvl="1" eaLnBrk="1" hangingPunct="1">
              <a:buFontTx/>
              <a:buChar char="•"/>
            </a:pPr>
            <a:r>
              <a:rPr lang="en-US" smtClean="0">
                <a:latin typeface="Tahoma" pitchFamily="34" charset="0"/>
                <a:cs typeface="Tahoma" pitchFamily="34" charset="0"/>
              </a:rPr>
              <a:t>Utilize a static conversion from Net to Gross (1.67) </a:t>
            </a:r>
          </a:p>
          <a:p>
            <a:pPr marL="461963" lvl="1" eaLnBrk="1" hangingPunct="1">
              <a:buFontTx/>
              <a:buChar char="•"/>
            </a:pPr>
            <a:r>
              <a:rPr lang="en-US" smtClean="0">
                <a:latin typeface="Tahoma" pitchFamily="34" charset="0"/>
                <a:cs typeface="Tahoma" pitchFamily="34" charset="0"/>
              </a:rPr>
              <a:t>Remove Room and Location Adjustment Coefficients</a:t>
            </a:r>
          </a:p>
          <a:p>
            <a:pPr lvl="2">
              <a:buFontTx/>
              <a:buChar char="•"/>
            </a:pPr>
            <a:r>
              <a:rPr lang="en-US" smtClean="0"/>
              <a:t>A study determined the effects of excluding the RAC and LAC from the E&amp;G calculations insignificantly increased the values.</a:t>
            </a:r>
          </a:p>
          <a:p>
            <a:pPr>
              <a:buFontTx/>
              <a:buChar char="•"/>
            </a:pPr>
            <a:endParaRPr lang="en-US" smtClean="0"/>
          </a:p>
          <a:p>
            <a:pPr>
              <a:buFontTx/>
              <a:buChar char="•"/>
            </a:pPr>
            <a:r>
              <a:rPr lang="en-US" smtClean="0"/>
              <a:t>The simplified version is intuitive and easily reproduced providing transparency.</a:t>
            </a:r>
          </a:p>
          <a:p>
            <a:pPr>
              <a:buFontTx/>
              <a:buChar char="•"/>
            </a:pPr>
            <a:endParaRPr lang="en-US" smtClean="0"/>
          </a:p>
          <a:p>
            <a:pPr>
              <a:buFontTx/>
              <a:buChar char="•"/>
            </a:pPr>
            <a:r>
              <a:rPr lang="en-US" smtClean="0"/>
              <a:t>For example, assuming the institution has 5,000 E&amp;G NASF on campus and the calculated base rate is $300,  the institution would have $2.5 million in E&amp;G value. $50,100 in E&amp;G Deferred Maintenance results in a ratio of 2% or a rating of Good.</a:t>
            </a:r>
          </a:p>
          <a:p>
            <a:pPr eaLnBrk="1" hangingPunct="1"/>
            <a:endParaRPr lang="en-US" smtClean="0">
              <a:latin typeface="Tahoma" pitchFamily="34" charset="0"/>
              <a:cs typeface="Tahoma" pitchFamily="34" charset="0"/>
            </a:endParaRPr>
          </a:p>
        </p:txBody>
      </p:sp>
      <p:sp>
        <p:nvSpPr>
          <p:cNvPr id="24579" name="Date Placeholder 7"/>
          <p:cNvSpPr>
            <a:spLocks noGrp="1"/>
          </p:cNvSpPr>
          <p:nvPr>
            <p:ph type="dt" sz="quarter" idx="1"/>
          </p:nvPr>
        </p:nvSpPr>
        <p:spPr>
          <a:noFill/>
        </p:spPr>
        <p:txBody>
          <a:bodyPr/>
          <a:lstStyle/>
          <a:p>
            <a:pPr defTabSz="950913"/>
            <a:endParaRPr lang="en-US" smtClean="0"/>
          </a:p>
        </p:txBody>
      </p:sp>
      <p:sp>
        <p:nvSpPr>
          <p:cNvPr id="24580"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B58E62F8-9856-48D1-91FF-6FB991720AF2}" type="slidenum">
              <a:rPr lang="en-US"/>
              <a:pPr eaLnBrk="0" hangingPunct="0"/>
              <a:t>4</a:t>
            </a:fld>
            <a:endParaRPr lang="en-US"/>
          </a:p>
        </p:txBody>
      </p:sp>
      <p:sp>
        <p:nvSpPr>
          <p:cNvPr id="24581" name="Footer Placeholder 9"/>
          <p:cNvSpPr>
            <a:spLocks noGrp="1"/>
          </p:cNvSpPr>
          <p:nvPr>
            <p:ph type="ftr" sz="quarter" idx="4"/>
          </p:nvPr>
        </p:nvSpPr>
        <p:spPr>
          <a:noFill/>
        </p:spPr>
        <p:txBody>
          <a:bodyPr/>
          <a:lstStyle/>
          <a:p>
            <a:pPr defTabSz="950913"/>
            <a:endParaRPr lang="en-US" smtClean="0"/>
          </a:p>
        </p:txBody>
      </p:sp>
      <p:sp>
        <p:nvSpPr>
          <p:cNvPr id="24582"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pPr defTabSz="923925">
              <a:buFontTx/>
              <a:buChar char="•"/>
            </a:pPr>
            <a:r>
              <a:rPr lang="en-US" smtClean="0"/>
              <a:t>Concern over an imbalance of comparing institution-wide deferred maintenance to E&amp;G value.</a:t>
            </a:r>
          </a:p>
          <a:p>
            <a:pPr defTabSz="923925">
              <a:buFontTx/>
              <a:buChar char="•"/>
            </a:pPr>
            <a:r>
              <a:rPr lang="en-US" smtClean="0"/>
              <a:t>The proposal expands the E&amp;G value calculation by using the building gross versus the E&amp;G gross (E&amp;G NASF X 1.67)</a:t>
            </a:r>
          </a:p>
          <a:p>
            <a:pPr defTabSz="923925">
              <a:buFontTx/>
              <a:buChar char="•"/>
            </a:pPr>
            <a:r>
              <a:rPr lang="en-US" smtClean="0"/>
              <a:t>Includes a 25% infrastructure add-on</a:t>
            </a:r>
          </a:p>
          <a:p>
            <a:pPr defTabSz="923925">
              <a:buFontTx/>
              <a:buChar char="•"/>
            </a:pPr>
            <a:endParaRPr lang="en-US" smtClean="0"/>
          </a:p>
          <a:p>
            <a:pPr defTabSz="923925">
              <a:buFontTx/>
              <a:buChar char="•"/>
            </a:pPr>
            <a:r>
              <a:rPr lang="en-US" smtClean="0"/>
              <a:t>The proposal calls for this ratio to be used for informational purposes only and not as a standard.</a:t>
            </a:r>
          </a:p>
          <a:p>
            <a:pPr defTabSz="923925">
              <a:buFontTx/>
              <a:buChar char="•"/>
            </a:pPr>
            <a:endParaRPr lang="en-US" smtClean="0"/>
          </a:p>
          <a:p>
            <a:pPr defTabSz="923925">
              <a:buFontTx/>
              <a:buChar char="•"/>
            </a:pPr>
            <a:r>
              <a:rPr lang="en-US" smtClean="0"/>
              <a:t>For example, assuming an institution has a 9,000 GSF and the base rate is calculated to be $300, the IW value would be $3.375 million for the institution. $33,750 in Total Deferred Maintenance results in a ratio of 1%.</a:t>
            </a:r>
          </a:p>
        </p:txBody>
      </p:sp>
      <p:sp>
        <p:nvSpPr>
          <p:cNvPr id="26627" name="Date Placeholder 7"/>
          <p:cNvSpPr>
            <a:spLocks noGrp="1"/>
          </p:cNvSpPr>
          <p:nvPr>
            <p:ph type="dt" sz="quarter" idx="1"/>
          </p:nvPr>
        </p:nvSpPr>
        <p:spPr>
          <a:noFill/>
        </p:spPr>
        <p:txBody>
          <a:bodyPr/>
          <a:lstStyle/>
          <a:p>
            <a:pPr defTabSz="950913"/>
            <a:endParaRPr lang="en-US" smtClean="0"/>
          </a:p>
        </p:txBody>
      </p:sp>
      <p:sp>
        <p:nvSpPr>
          <p:cNvPr id="26628"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8F5AA643-4681-4D96-9C7A-36832680FC62}" type="slidenum">
              <a:rPr lang="en-US"/>
              <a:pPr eaLnBrk="0" hangingPunct="0"/>
              <a:t>5</a:t>
            </a:fld>
            <a:endParaRPr lang="en-US"/>
          </a:p>
        </p:txBody>
      </p:sp>
      <p:sp>
        <p:nvSpPr>
          <p:cNvPr id="26629" name="Footer Placeholder 9"/>
          <p:cNvSpPr>
            <a:spLocks noGrp="1"/>
          </p:cNvSpPr>
          <p:nvPr>
            <p:ph type="ftr" sz="quarter" idx="4"/>
          </p:nvPr>
        </p:nvSpPr>
        <p:spPr>
          <a:noFill/>
        </p:spPr>
        <p:txBody>
          <a:bodyPr/>
          <a:lstStyle/>
          <a:p>
            <a:pPr defTabSz="950913"/>
            <a:endParaRPr lang="en-US" smtClean="0"/>
          </a:p>
        </p:txBody>
      </p:sp>
      <p:sp>
        <p:nvSpPr>
          <p:cNvPr id="26630"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r>
              <a:rPr lang="en-US" smtClean="0"/>
              <a:t>The proposal calls for</a:t>
            </a:r>
          </a:p>
          <a:p>
            <a:pPr>
              <a:buFontTx/>
              <a:buChar char="•"/>
            </a:pPr>
            <a:r>
              <a:rPr lang="en-US" smtClean="0"/>
              <a:t>Separate base rates for GAI’s and HRI’s.</a:t>
            </a:r>
          </a:p>
          <a:p>
            <a:pPr>
              <a:buFontTx/>
              <a:buChar char="•"/>
            </a:pPr>
            <a:r>
              <a:rPr lang="en-US" smtClean="0"/>
              <a:t>And, Adjust for inflation using CPI-U to align with other staff forecasts</a:t>
            </a:r>
          </a:p>
          <a:p>
            <a:pPr>
              <a:buFontTx/>
              <a:buChar char="•"/>
            </a:pPr>
            <a:endParaRPr lang="en-US" smtClean="0"/>
          </a:p>
          <a:p>
            <a:pPr>
              <a:buFontTx/>
              <a:buChar char="•"/>
            </a:pPr>
            <a:r>
              <a:rPr lang="en-US" smtClean="0"/>
              <a:t>Excluding the “Other” facility type projects for GAI</a:t>
            </a:r>
          </a:p>
          <a:p>
            <a:pPr>
              <a:buFontTx/>
              <a:buChar char="•"/>
            </a:pPr>
            <a:r>
              <a:rPr lang="en-US" smtClean="0"/>
              <a:t>The HRI sector includes all projects, the GAI sector includes general classroom and office.</a:t>
            </a:r>
          </a:p>
          <a:p>
            <a:pPr>
              <a:buFontTx/>
              <a:buChar char="•"/>
            </a:pPr>
            <a:endParaRPr lang="en-US" smtClean="0"/>
          </a:p>
          <a:p>
            <a:pPr>
              <a:buFontTx/>
              <a:buChar char="•"/>
            </a:pPr>
            <a:r>
              <a:rPr lang="en-US" smtClean="0"/>
              <a:t>The calculation uses the 10 latest approved projects.</a:t>
            </a:r>
          </a:p>
          <a:p>
            <a:pPr>
              <a:buFontTx/>
              <a:buChar char="•"/>
            </a:pPr>
            <a:r>
              <a:rPr lang="en-US" smtClean="0"/>
              <a:t>New construction with E&amp;G space.</a:t>
            </a:r>
          </a:p>
          <a:p>
            <a:pPr>
              <a:buFontTx/>
              <a:buChar char="•"/>
            </a:pPr>
            <a:r>
              <a:rPr lang="en-US" smtClean="0"/>
              <a:t>Construction and project planning costs divided by the project gross square feet.</a:t>
            </a:r>
          </a:p>
          <a:p>
            <a:pPr>
              <a:buFontTx/>
              <a:buChar char="•"/>
            </a:pPr>
            <a:r>
              <a:rPr lang="en-US" smtClean="0"/>
              <a:t>These rates are inflation adjusted by project start year and averaged.</a:t>
            </a:r>
          </a:p>
        </p:txBody>
      </p:sp>
      <p:sp>
        <p:nvSpPr>
          <p:cNvPr id="28675" name="Date Placeholder 7"/>
          <p:cNvSpPr>
            <a:spLocks noGrp="1"/>
          </p:cNvSpPr>
          <p:nvPr>
            <p:ph type="dt" sz="quarter" idx="1"/>
          </p:nvPr>
        </p:nvSpPr>
        <p:spPr>
          <a:noFill/>
        </p:spPr>
        <p:txBody>
          <a:bodyPr/>
          <a:lstStyle/>
          <a:p>
            <a:pPr defTabSz="950913"/>
            <a:endParaRPr lang="en-US" smtClean="0"/>
          </a:p>
        </p:txBody>
      </p:sp>
      <p:sp>
        <p:nvSpPr>
          <p:cNvPr id="28676"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EE1B2354-F41B-48BB-A3C2-D70FE8C13EBA}" type="slidenum">
              <a:rPr lang="en-US"/>
              <a:pPr eaLnBrk="0" hangingPunct="0"/>
              <a:t>6</a:t>
            </a:fld>
            <a:endParaRPr lang="en-US"/>
          </a:p>
        </p:txBody>
      </p:sp>
      <p:sp>
        <p:nvSpPr>
          <p:cNvPr id="28677" name="Footer Placeholder 9"/>
          <p:cNvSpPr>
            <a:spLocks noGrp="1"/>
          </p:cNvSpPr>
          <p:nvPr>
            <p:ph type="ftr" sz="quarter" idx="4"/>
          </p:nvPr>
        </p:nvSpPr>
        <p:spPr>
          <a:noFill/>
        </p:spPr>
        <p:txBody>
          <a:bodyPr/>
          <a:lstStyle/>
          <a:p>
            <a:pPr defTabSz="950913"/>
            <a:endParaRPr lang="en-US" smtClean="0"/>
          </a:p>
        </p:txBody>
      </p:sp>
      <p:sp>
        <p:nvSpPr>
          <p:cNvPr id="28678"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pPr>
              <a:buFontTx/>
              <a:buChar char="•"/>
            </a:pPr>
            <a:r>
              <a:rPr lang="en-US" smtClean="0"/>
              <a:t>Moving away from the current MP2/MP4 reports.</a:t>
            </a:r>
          </a:p>
          <a:p>
            <a:pPr>
              <a:buFontTx/>
              <a:buChar char="•"/>
            </a:pPr>
            <a:r>
              <a:rPr lang="en-US" smtClean="0"/>
              <a:t>Discontinue the collection of individual project information</a:t>
            </a:r>
          </a:p>
          <a:p>
            <a:pPr>
              <a:buFontTx/>
              <a:buChar char="•"/>
            </a:pPr>
            <a:r>
              <a:rPr lang="en-US" smtClean="0"/>
              <a:t>Collect costs by building</a:t>
            </a:r>
          </a:p>
          <a:p>
            <a:pPr>
              <a:buFontTx/>
              <a:buChar char="•"/>
            </a:pPr>
            <a:r>
              <a:rPr lang="en-US" smtClean="0"/>
              <a:t>Collect additional types of maintenance to provide a complete maintenance picture</a:t>
            </a:r>
          </a:p>
          <a:p>
            <a:pPr>
              <a:buFontTx/>
              <a:buChar char="•"/>
            </a:pPr>
            <a:r>
              <a:rPr lang="en-US" smtClean="0"/>
              <a:t>See handout of collection report</a:t>
            </a:r>
          </a:p>
          <a:p>
            <a:pPr>
              <a:buFontTx/>
              <a:buChar char="•"/>
            </a:pPr>
            <a:endParaRPr lang="en-US" smtClean="0"/>
          </a:p>
          <a:p>
            <a:endParaRPr lang="en-US" smtClean="0"/>
          </a:p>
        </p:txBody>
      </p:sp>
      <p:sp>
        <p:nvSpPr>
          <p:cNvPr id="30723" name="Date Placeholder 7"/>
          <p:cNvSpPr>
            <a:spLocks noGrp="1"/>
          </p:cNvSpPr>
          <p:nvPr>
            <p:ph type="dt" sz="quarter" idx="1"/>
          </p:nvPr>
        </p:nvSpPr>
        <p:spPr>
          <a:noFill/>
        </p:spPr>
        <p:txBody>
          <a:bodyPr/>
          <a:lstStyle/>
          <a:p>
            <a:pPr defTabSz="950913"/>
            <a:endParaRPr lang="en-US" smtClean="0"/>
          </a:p>
        </p:txBody>
      </p:sp>
      <p:sp>
        <p:nvSpPr>
          <p:cNvPr id="30724"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782130E9-48E4-4268-9825-2F9A34929F2C}" type="slidenum">
              <a:rPr lang="en-US"/>
              <a:pPr eaLnBrk="0" hangingPunct="0"/>
              <a:t>7</a:t>
            </a:fld>
            <a:endParaRPr lang="en-US"/>
          </a:p>
        </p:txBody>
      </p:sp>
      <p:sp>
        <p:nvSpPr>
          <p:cNvPr id="30725" name="Footer Placeholder 9"/>
          <p:cNvSpPr>
            <a:spLocks noGrp="1"/>
          </p:cNvSpPr>
          <p:nvPr>
            <p:ph type="ftr" sz="quarter" idx="4"/>
          </p:nvPr>
        </p:nvSpPr>
        <p:spPr>
          <a:noFill/>
        </p:spPr>
        <p:txBody>
          <a:bodyPr/>
          <a:lstStyle/>
          <a:p>
            <a:pPr defTabSz="950913"/>
            <a:endParaRPr lang="en-US" smtClean="0"/>
          </a:p>
        </p:txBody>
      </p:sp>
      <p:sp>
        <p:nvSpPr>
          <p:cNvPr id="30726"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pPr>
              <a:buFontTx/>
              <a:buChar char="•"/>
            </a:pPr>
            <a:r>
              <a:rPr lang="en-US" smtClean="0"/>
              <a:t>The proposed collection report will have three sections summarized by</a:t>
            </a:r>
          </a:p>
          <a:p>
            <a:pPr lvl="1">
              <a:buFontTx/>
              <a:buChar char="•"/>
            </a:pPr>
            <a:r>
              <a:rPr lang="en-US" smtClean="0"/>
              <a:t>Building </a:t>
            </a:r>
          </a:p>
          <a:p>
            <a:pPr lvl="2">
              <a:buFontTx/>
              <a:buChar char="•"/>
            </a:pPr>
            <a:r>
              <a:rPr lang="en-US" smtClean="0">
                <a:latin typeface="Tahoma" pitchFamily="34" charset="0"/>
                <a:cs typeface="Tahoma" pitchFamily="34" charset="0"/>
              </a:rPr>
              <a:t>Includes all E&amp;G and Non-E&amp;G buildings</a:t>
            </a:r>
          </a:p>
          <a:p>
            <a:pPr lvl="2">
              <a:buFontTx/>
              <a:buChar char="•"/>
            </a:pPr>
            <a:r>
              <a:rPr lang="en-US" smtClean="0"/>
              <a:t>Infrastructure projects separated out into one line</a:t>
            </a:r>
          </a:p>
          <a:p>
            <a:pPr lvl="1">
              <a:buFontTx/>
              <a:buChar char="•"/>
            </a:pPr>
            <a:r>
              <a:rPr lang="en-US" smtClean="0"/>
              <a:t>Maintenance type</a:t>
            </a:r>
          </a:p>
          <a:p>
            <a:pPr lvl="2">
              <a:buFontTx/>
              <a:buChar char="•"/>
            </a:pPr>
            <a:r>
              <a:rPr lang="en-US" smtClean="0"/>
              <a:t>Architectural	</a:t>
            </a:r>
          </a:p>
          <a:p>
            <a:pPr lvl="2">
              <a:buFontTx/>
              <a:buChar char="•"/>
            </a:pPr>
            <a:r>
              <a:rPr lang="en-US" smtClean="0"/>
              <a:t>HVAC	</a:t>
            </a:r>
          </a:p>
          <a:p>
            <a:pPr lvl="2">
              <a:buFontTx/>
              <a:buChar char="•"/>
            </a:pPr>
            <a:r>
              <a:rPr lang="en-US" smtClean="0"/>
              <a:t>Plumbing and Electrical	</a:t>
            </a:r>
          </a:p>
          <a:p>
            <a:pPr lvl="2">
              <a:buFontTx/>
              <a:buChar char="•"/>
            </a:pPr>
            <a:r>
              <a:rPr lang="en-US" smtClean="0"/>
              <a:t>Safety	</a:t>
            </a:r>
          </a:p>
          <a:p>
            <a:pPr lvl="2">
              <a:buFontTx/>
              <a:buChar char="•"/>
            </a:pPr>
            <a:r>
              <a:rPr lang="en-US" smtClean="0"/>
              <a:t>Legal and Mandatory	</a:t>
            </a:r>
          </a:p>
          <a:p>
            <a:pPr lvl="2">
              <a:buFontTx/>
              <a:buChar char="•"/>
            </a:pPr>
            <a:r>
              <a:rPr lang="en-US" smtClean="0"/>
              <a:t>Other</a:t>
            </a:r>
          </a:p>
          <a:p>
            <a:pPr lvl="1">
              <a:buFontTx/>
              <a:buChar char="•"/>
            </a:pPr>
            <a:r>
              <a:rPr lang="en-US" smtClean="0"/>
              <a:t>Top 5 priority projects.</a:t>
            </a:r>
          </a:p>
        </p:txBody>
      </p:sp>
      <p:sp>
        <p:nvSpPr>
          <p:cNvPr id="32771" name="Date Placeholder 7"/>
          <p:cNvSpPr>
            <a:spLocks noGrp="1"/>
          </p:cNvSpPr>
          <p:nvPr>
            <p:ph type="dt" sz="quarter" idx="1"/>
          </p:nvPr>
        </p:nvSpPr>
        <p:spPr>
          <a:noFill/>
        </p:spPr>
        <p:txBody>
          <a:bodyPr/>
          <a:lstStyle/>
          <a:p>
            <a:pPr defTabSz="950913"/>
            <a:endParaRPr lang="en-US" smtClean="0"/>
          </a:p>
        </p:txBody>
      </p:sp>
      <p:sp>
        <p:nvSpPr>
          <p:cNvPr id="32772"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100FC759-C689-4D03-88E4-546EAA4C2A9B}" type="slidenum">
              <a:rPr lang="en-US"/>
              <a:pPr eaLnBrk="0" hangingPunct="0"/>
              <a:t>8</a:t>
            </a:fld>
            <a:endParaRPr lang="en-US"/>
          </a:p>
        </p:txBody>
      </p:sp>
      <p:sp>
        <p:nvSpPr>
          <p:cNvPr id="32773" name="Footer Placeholder 9"/>
          <p:cNvSpPr>
            <a:spLocks noGrp="1"/>
          </p:cNvSpPr>
          <p:nvPr>
            <p:ph type="ftr" sz="quarter" idx="4"/>
          </p:nvPr>
        </p:nvSpPr>
        <p:spPr>
          <a:noFill/>
        </p:spPr>
        <p:txBody>
          <a:bodyPr/>
          <a:lstStyle/>
          <a:p>
            <a:pPr defTabSz="950913"/>
            <a:endParaRPr lang="en-US" smtClean="0"/>
          </a:p>
        </p:txBody>
      </p:sp>
      <p:sp>
        <p:nvSpPr>
          <p:cNvPr id="32774"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p:spPr>
        <p:txBody>
          <a:bodyPr/>
          <a:lstStyle/>
          <a:p>
            <a:pPr>
              <a:buFontTx/>
              <a:buChar char="•"/>
            </a:pPr>
            <a:r>
              <a:rPr lang="en-US" smtClean="0"/>
              <a:t>Each section is categorized by </a:t>
            </a:r>
          </a:p>
          <a:p>
            <a:pPr lvl="1">
              <a:buFontTx/>
              <a:buChar char="•"/>
            </a:pPr>
            <a:r>
              <a:rPr lang="en-US" smtClean="0"/>
              <a:t>Expended</a:t>
            </a:r>
          </a:p>
          <a:p>
            <a:pPr lvl="1">
              <a:buFontTx/>
              <a:buChar char="•"/>
            </a:pPr>
            <a:r>
              <a:rPr lang="en-US" smtClean="0"/>
              <a:t>current year budgeted</a:t>
            </a:r>
          </a:p>
          <a:p>
            <a:pPr lvl="1">
              <a:buFontTx/>
              <a:buChar char="•"/>
            </a:pPr>
            <a:r>
              <a:rPr lang="en-US" smtClean="0"/>
              <a:t>Unbudgeted</a:t>
            </a:r>
          </a:p>
          <a:p>
            <a:pPr lvl="1">
              <a:buFontTx/>
              <a:buChar char="•"/>
            </a:pPr>
            <a:r>
              <a:rPr lang="en-US" smtClean="0"/>
              <a:t>projected (2-5 years)</a:t>
            </a:r>
          </a:p>
          <a:p>
            <a:endParaRPr lang="en-US" smtClean="0"/>
          </a:p>
        </p:txBody>
      </p:sp>
      <p:sp>
        <p:nvSpPr>
          <p:cNvPr id="34819" name="Date Placeholder 7"/>
          <p:cNvSpPr>
            <a:spLocks noGrp="1"/>
          </p:cNvSpPr>
          <p:nvPr>
            <p:ph type="dt" sz="quarter" idx="1"/>
          </p:nvPr>
        </p:nvSpPr>
        <p:spPr>
          <a:noFill/>
        </p:spPr>
        <p:txBody>
          <a:bodyPr/>
          <a:lstStyle/>
          <a:p>
            <a:pPr defTabSz="950913"/>
            <a:endParaRPr lang="en-US" smtClean="0"/>
          </a:p>
        </p:txBody>
      </p:sp>
      <p:sp>
        <p:nvSpPr>
          <p:cNvPr id="34820" name="Slide Number Placeholder 8"/>
          <p:cNvSpPr>
            <a:spLocks noGrp="1"/>
          </p:cNvSpPr>
          <p:nvPr>
            <p:ph type="sldNum" sz="quarter" idx="4294967295"/>
          </p:nvPr>
        </p:nvSpPr>
        <p:spPr bwMode="auto">
          <a:xfrm>
            <a:off x="4022725" y="8916988"/>
            <a:ext cx="3078163" cy="469900"/>
          </a:xfrm>
          <a:prstGeom prst="rect">
            <a:avLst/>
          </a:prstGeom>
          <a:noFill/>
          <a:ln>
            <a:miter lim="800000"/>
            <a:headEnd/>
            <a:tailEnd/>
          </a:ln>
        </p:spPr>
        <p:txBody>
          <a:bodyPr lIns="89126" tIns="44564" rIns="89126" bIns="44564"/>
          <a:lstStyle/>
          <a:p>
            <a:pPr eaLnBrk="0" hangingPunct="0"/>
            <a:fld id="{E293A152-A2B8-4B1B-A599-EBD4F6F39830}" type="slidenum">
              <a:rPr lang="en-US"/>
              <a:pPr eaLnBrk="0" hangingPunct="0"/>
              <a:t>9</a:t>
            </a:fld>
            <a:endParaRPr lang="en-US"/>
          </a:p>
        </p:txBody>
      </p:sp>
      <p:sp>
        <p:nvSpPr>
          <p:cNvPr id="34821" name="Footer Placeholder 9"/>
          <p:cNvSpPr>
            <a:spLocks noGrp="1"/>
          </p:cNvSpPr>
          <p:nvPr>
            <p:ph type="ftr" sz="quarter" idx="4"/>
          </p:nvPr>
        </p:nvSpPr>
        <p:spPr>
          <a:noFill/>
        </p:spPr>
        <p:txBody>
          <a:bodyPr/>
          <a:lstStyle/>
          <a:p>
            <a:pPr defTabSz="950913"/>
            <a:endParaRPr lang="en-US" smtClean="0"/>
          </a:p>
        </p:txBody>
      </p:sp>
      <p:sp>
        <p:nvSpPr>
          <p:cNvPr id="34822" name="Header Placeholder 10"/>
          <p:cNvSpPr>
            <a:spLocks noGrp="1"/>
          </p:cNvSpPr>
          <p:nvPr>
            <p:ph type="hdr" sz="quarter"/>
          </p:nvPr>
        </p:nvSpPr>
        <p:spPr>
          <a:noFill/>
        </p:spPr>
        <p:txBody>
          <a:bodyPr/>
          <a:lstStyle/>
          <a:p>
            <a:pPr defTabSz="950913"/>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2355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xfrm>
            <a:off x="2667000" y="6248400"/>
            <a:ext cx="3733800" cy="476250"/>
          </a:xfrm>
        </p:spPr>
        <p:txBody>
          <a:bodyPr/>
          <a:lstStyle>
            <a:lvl1pPr algn="ctr">
              <a:defRPr sz="1000" dirty="0" smtClean="0"/>
            </a:lvl1pPr>
          </a:lstStyle>
          <a:p>
            <a:pPr>
              <a:defRPr/>
            </a:pPr>
            <a:r>
              <a:rPr lang="en-US"/>
              <a:t>Texas College and University Facilities - 2010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7" name="Rectangle 6"/>
          <p:cNvSpPr>
            <a:spLocks noGrp="1" noChangeArrowheads="1"/>
          </p:cNvSpPr>
          <p:nvPr>
            <p:ph type="sldNum" sz="quarter" idx="12"/>
          </p:nvPr>
        </p:nvSpPr>
        <p:spPr>
          <a:ln/>
        </p:spPr>
        <p:txBody>
          <a:bodyPr/>
          <a:lstStyle>
            <a:lvl1pPr>
              <a:defRPr/>
            </a:lvl1pPr>
          </a:lstStyle>
          <a:p>
            <a:pPr>
              <a:defRPr/>
            </a:pPr>
            <a:fld id="{3D2C9E32-3C45-4085-A532-F8431341ADF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6" name="Rectangle 6"/>
          <p:cNvSpPr>
            <a:spLocks noGrp="1" noChangeArrowheads="1"/>
          </p:cNvSpPr>
          <p:nvPr>
            <p:ph type="sldNum" sz="quarter" idx="12"/>
          </p:nvPr>
        </p:nvSpPr>
        <p:spPr>
          <a:ln/>
        </p:spPr>
        <p:txBody>
          <a:bodyPr/>
          <a:lstStyle>
            <a:lvl1pPr>
              <a:defRPr/>
            </a:lvl1pPr>
          </a:lstStyle>
          <a:p>
            <a:pPr>
              <a:defRPr/>
            </a:pPr>
            <a:fld id="{952C1CC7-97A9-4A0C-982C-D97DA1ED274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6" name="Rectangle 6"/>
          <p:cNvSpPr>
            <a:spLocks noGrp="1" noChangeArrowheads="1"/>
          </p:cNvSpPr>
          <p:nvPr>
            <p:ph type="sldNum" sz="quarter" idx="12"/>
          </p:nvPr>
        </p:nvSpPr>
        <p:spPr>
          <a:ln/>
        </p:spPr>
        <p:txBody>
          <a:bodyPr/>
          <a:lstStyle>
            <a:lvl1pPr>
              <a:defRPr/>
            </a:lvl1pPr>
          </a:lstStyle>
          <a:p>
            <a:pPr>
              <a:defRPr/>
            </a:pPr>
            <a:fld id="{B92CCCD6-BE7B-4EE2-B6C7-FEF9026CEB3C}"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5" name="Rectangle 6"/>
          <p:cNvSpPr>
            <a:spLocks noGrp="1" noChangeArrowheads="1"/>
          </p:cNvSpPr>
          <p:nvPr>
            <p:ph type="sldNum" sz="quarter" idx="12"/>
          </p:nvPr>
        </p:nvSpPr>
        <p:spPr>
          <a:ln/>
        </p:spPr>
        <p:txBody>
          <a:bodyPr/>
          <a:lstStyle>
            <a:lvl1pPr>
              <a:defRPr/>
            </a:lvl1pPr>
          </a:lstStyle>
          <a:p>
            <a:pPr>
              <a:defRPr/>
            </a:pPr>
            <a:fld id="{EF99602D-7D13-4688-8B4D-B46DF6C81E8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w="19050">
            <a:solidFill>
              <a:schemeClr val="accent6">
                <a:lumMod val="50000"/>
                <a:alpha val="99000"/>
              </a:schemeClr>
            </a:solidFill>
          </a:ln>
        </p:spPr>
        <p:txBody>
          <a:bodyPr/>
          <a:lstStyle>
            <a:lvl1pPr>
              <a:defRPr sz="2400" b="1" baseline="0">
                <a:latin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sz="1100" dirty="0" smtClean="0"/>
            </a:lvl1pPr>
          </a:lstStyle>
          <a:p>
            <a:pPr>
              <a:defRPr/>
            </a:pPr>
            <a:r>
              <a:rPr lang="en-US"/>
              <a:t>07 OCT 2010</a:t>
            </a:r>
          </a:p>
        </p:txBody>
      </p:sp>
      <p:sp>
        <p:nvSpPr>
          <p:cNvPr id="5" name="Footer Placeholder 4"/>
          <p:cNvSpPr>
            <a:spLocks noGrp="1"/>
          </p:cNvSpPr>
          <p:nvPr>
            <p:ph type="ftr" sz="quarter" idx="11"/>
          </p:nvPr>
        </p:nvSpPr>
        <p:spPr>
          <a:xfrm>
            <a:off x="3124200" y="6245225"/>
            <a:ext cx="3429000" cy="476250"/>
          </a:xfrm>
        </p:spPr>
        <p:txBody>
          <a:bodyPr/>
          <a:lstStyle>
            <a:lvl1pPr>
              <a:defRPr sz="1100" dirty="0" smtClean="0"/>
            </a:lvl1pPr>
          </a:lstStyle>
          <a:p>
            <a:pPr>
              <a:defRPr/>
            </a:pPr>
            <a:r>
              <a:rPr lang="en-US"/>
              <a:t>Texas College and University Facilities - 2010</a:t>
            </a:r>
          </a:p>
        </p:txBody>
      </p:sp>
      <p:sp>
        <p:nvSpPr>
          <p:cNvPr id="6" name="Slide Number Placeholder 5"/>
          <p:cNvSpPr>
            <a:spLocks noGrp="1"/>
          </p:cNvSpPr>
          <p:nvPr>
            <p:ph type="sldNum" sz="quarter" idx="12"/>
          </p:nvPr>
        </p:nvSpPr>
        <p:spPr/>
        <p:txBody>
          <a:bodyPr/>
          <a:lstStyle>
            <a:lvl1pPr>
              <a:defRPr sz="1100"/>
            </a:lvl1pPr>
          </a:lstStyle>
          <a:p>
            <a:pPr>
              <a:defRPr/>
            </a:pPr>
            <a:fld id="{BAD18D8D-4D4E-4081-842D-68E4AFCC66D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a:ln w="19050">
            <a:solidFill>
              <a:schemeClr val="accent6">
                <a:lumMod val="50000"/>
                <a:alpha val="99000"/>
              </a:schemeClr>
            </a:solidFill>
          </a:ln>
        </p:spPr>
        <p:txBody>
          <a:bodyPr/>
          <a:lstStyle>
            <a:lvl1pPr>
              <a:defRPr sz="2400" b="1" baseline="0">
                <a:latin typeface="Tahoma" pitchFamily="34" charset="0"/>
                <a:cs typeface="Tahoma"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sz="1100" dirty="0" smtClean="0"/>
            </a:lvl1pPr>
          </a:lstStyle>
          <a:p>
            <a:pPr>
              <a:defRPr/>
            </a:pPr>
            <a:r>
              <a:rPr lang="en-US"/>
              <a:t>07 OCT 2010</a:t>
            </a:r>
          </a:p>
        </p:txBody>
      </p:sp>
      <p:sp>
        <p:nvSpPr>
          <p:cNvPr id="5" name="Footer Placeholder 4"/>
          <p:cNvSpPr>
            <a:spLocks noGrp="1"/>
          </p:cNvSpPr>
          <p:nvPr>
            <p:ph type="ftr" sz="quarter" idx="11"/>
          </p:nvPr>
        </p:nvSpPr>
        <p:spPr>
          <a:xfrm>
            <a:off x="3124200" y="6245225"/>
            <a:ext cx="3429000" cy="476250"/>
          </a:xfrm>
        </p:spPr>
        <p:txBody>
          <a:bodyPr/>
          <a:lstStyle>
            <a:lvl1pPr>
              <a:defRPr sz="1100" dirty="0" smtClean="0"/>
            </a:lvl1pPr>
          </a:lstStyle>
          <a:p>
            <a:pPr>
              <a:defRPr/>
            </a:pPr>
            <a:r>
              <a:rPr lang="en-US"/>
              <a:t>Texas College and University Facilities - 2010</a:t>
            </a:r>
          </a:p>
        </p:txBody>
      </p:sp>
      <p:sp>
        <p:nvSpPr>
          <p:cNvPr id="6" name="Slide Number Placeholder 5"/>
          <p:cNvSpPr>
            <a:spLocks noGrp="1"/>
          </p:cNvSpPr>
          <p:nvPr>
            <p:ph type="sldNum" sz="quarter" idx="12"/>
          </p:nvPr>
        </p:nvSpPr>
        <p:spPr/>
        <p:txBody>
          <a:bodyPr/>
          <a:lstStyle>
            <a:lvl1pPr>
              <a:defRPr sz="1100"/>
            </a:lvl1pPr>
          </a:lstStyle>
          <a:p>
            <a:pPr>
              <a:defRPr/>
            </a:pPr>
            <a:fld id="{95324E1D-09E8-421C-9240-D68AC9E08DB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6" name="Rectangle 6"/>
          <p:cNvSpPr>
            <a:spLocks noGrp="1" noChangeArrowheads="1"/>
          </p:cNvSpPr>
          <p:nvPr>
            <p:ph type="sldNum" sz="quarter" idx="12"/>
          </p:nvPr>
        </p:nvSpPr>
        <p:spPr>
          <a:ln/>
        </p:spPr>
        <p:txBody>
          <a:bodyPr/>
          <a:lstStyle>
            <a:lvl1pPr>
              <a:defRPr/>
            </a:lvl1pPr>
          </a:lstStyle>
          <a:p>
            <a:pPr>
              <a:defRPr/>
            </a:pPr>
            <a:fld id="{1608D579-BDD5-43C3-9EB1-A1CF2B1D286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7" name="Rectangle 6"/>
          <p:cNvSpPr>
            <a:spLocks noGrp="1" noChangeArrowheads="1"/>
          </p:cNvSpPr>
          <p:nvPr>
            <p:ph type="sldNum" sz="quarter" idx="12"/>
          </p:nvPr>
        </p:nvSpPr>
        <p:spPr>
          <a:ln/>
        </p:spPr>
        <p:txBody>
          <a:bodyPr/>
          <a:lstStyle>
            <a:lvl1pPr>
              <a:defRPr/>
            </a:lvl1pPr>
          </a:lstStyle>
          <a:p>
            <a:pPr>
              <a:defRPr/>
            </a:pPr>
            <a:fld id="{7220385A-2D38-4CC0-A23E-45E44564CB6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9" name="Rectangle 6"/>
          <p:cNvSpPr>
            <a:spLocks noGrp="1" noChangeArrowheads="1"/>
          </p:cNvSpPr>
          <p:nvPr>
            <p:ph type="sldNum" sz="quarter" idx="12"/>
          </p:nvPr>
        </p:nvSpPr>
        <p:spPr>
          <a:ln/>
        </p:spPr>
        <p:txBody>
          <a:bodyPr/>
          <a:lstStyle>
            <a:lvl1pPr>
              <a:defRPr/>
            </a:lvl1pPr>
          </a:lstStyle>
          <a:p>
            <a:pPr>
              <a:defRPr/>
            </a:pPr>
            <a:fld id="{5FD66DC7-876B-417F-BD29-CE8654FA846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5" name="Rectangle 6"/>
          <p:cNvSpPr>
            <a:spLocks noGrp="1" noChangeArrowheads="1"/>
          </p:cNvSpPr>
          <p:nvPr>
            <p:ph type="sldNum" sz="quarter" idx="12"/>
          </p:nvPr>
        </p:nvSpPr>
        <p:spPr>
          <a:ln/>
        </p:spPr>
        <p:txBody>
          <a:bodyPr/>
          <a:lstStyle>
            <a:lvl1pPr>
              <a:defRPr/>
            </a:lvl1pPr>
          </a:lstStyle>
          <a:p>
            <a:pPr>
              <a:defRPr/>
            </a:pPr>
            <a:fld id="{384B1CD7-84F2-4DE3-BF82-02863AF3401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4" name="Rectangle 6"/>
          <p:cNvSpPr>
            <a:spLocks noGrp="1" noChangeArrowheads="1"/>
          </p:cNvSpPr>
          <p:nvPr>
            <p:ph type="sldNum" sz="quarter" idx="12"/>
          </p:nvPr>
        </p:nvSpPr>
        <p:spPr>
          <a:ln/>
        </p:spPr>
        <p:txBody>
          <a:bodyPr/>
          <a:lstStyle>
            <a:lvl1pPr>
              <a:defRPr/>
            </a:lvl1pPr>
          </a:lstStyle>
          <a:p>
            <a:pPr>
              <a:defRPr/>
            </a:pPr>
            <a:fld id="{6522E369-75C8-4DEE-8844-1F15BEA9A02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07 OCT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Texas College and University Facilities - 2010</a:t>
            </a:r>
          </a:p>
        </p:txBody>
      </p:sp>
      <p:sp>
        <p:nvSpPr>
          <p:cNvPr id="7" name="Rectangle 6"/>
          <p:cNvSpPr>
            <a:spLocks noGrp="1" noChangeArrowheads="1"/>
          </p:cNvSpPr>
          <p:nvPr>
            <p:ph type="sldNum" sz="quarter" idx="12"/>
          </p:nvPr>
        </p:nvSpPr>
        <p:spPr>
          <a:ln/>
        </p:spPr>
        <p:txBody>
          <a:bodyPr/>
          <a:lstStyle>
            <a:lvl1pPr>
              <a:defRPr/>
            </a:lvl1pPr>
          </a:lstStyle>
          <a:p>
            <a:pPr>
              <a:defRPr/>
            </a:pPr>
            <a:fld id="{A77B7957-D495-4041-B046-96ECFACCF44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EB3D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274638"/>
            <a:ext cx="739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95400" y="1600200"/>
            <a:ext cx="73152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1430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dirty="0" smtClean="0">
                <a:solidFill>
                  <a:schemeClr val="bg2"/>
                </a:solidFill>
                <a:latin typeface="Tahoma" pitchFamily="34" charset="0"/>
              </a:defRPr>
            </a:lvl1pPr>
          </a:lstStyle>
          <a:p>
            <a:pPr>
              <a:defRPr/>
            </a:pPr>
            <a:r>
              <a:rPr lang="en-US"/>
              <a:t>07 OCT 2010</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smtClean="0">
                <a:solidFill>
                  <a:schemeClr val="bg2"/>
                </a:solidFill>
                <a:latin typeface="Tahoma" pitchFamily="34" charset="0"/>
              </a:defRPr>
            </a:lvl1pPr>
          </a:lstStyle>
          <a:p>
            <a:pPr>
              <a:defRPr/>
            </a:pPr>
            <a:r>
              <a:rPr lang="en-US"/>
              <a:t>Texas College and University Facilities - 2010</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chemeClr val="bg2"/>
                </a:solidFill>
                <a:latin typeface="Tahoma" pitchFamily="34" charset="0"/>
              </a:defRPr>
            </a:lvl1pPr>
          </a:lstStyle>
          <a:p>
            <a:pPr>
              <a:defRPr/>
            </a:pPr>
            <a:fld id="{A3FEDEB8-B836-4E06-85F9-8D5F2805F196}" type="slidenum">
              <a:rPr lang="en-US"/>
              <a:pPr>
                <a:defRPr/>
              </a:pPr>
              <a:t>‹#›</a:t>
            </a:fld>
            <a:endParaRPr lang="en-US" dirty="0"/>
          </a:p>
        </p:txBody>
      </p:sp>
      <p:sp>
        <p:nvSpPr>
          <p:cNvPr id="8" name="Rectangle 7"/>
          <p:cNvSpPr/>
          <p:nvPr/>
        </p:nvSpPr>
        <p:spPr>
          <a:xfrm>
            <a:off x="76200" y="115824"/>
            <a:ext cx="1066800" cy="6629400"/>
          </a:xfrm>
          <a:prstGeom prst="rect">
            <a:avLst/>
          </a:prstGeom>
          <a:solidFill>
            <a:srgbClr val="354C8B"/>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0" hangingPunct="0">
              <a:defRPr/>
            </a:pPr>
            <a:r>
              <a:rPr lang="en-US" sz="4000" b="1" dirty="0">
                <a:solidFill>
                  <a:schemeClr val="tx1">
                    <a:lumMod val="50000"/>
                  </a:schemeClr>
                </a:solidFill>
                <a:latin typeface="Century" pitchFamily="18" charset="0"/>
              </a:rPr>
              <a:t> College for all Texans</a:t>
            </a:r>
          </a:p>
        </p:txBody>
      </p:sp>
      <p:cxnSp>
        <p:nvCxnSpPr>
          <p:cNvPr id="9" name="Straight Connector 8"/>
          <p:cNvCxnSpPr/>
          <p:nvPr/>
        </p:nvCxnSpPr>
        <p:spPr>
          <a:xfrm>
            <a:off x="1066800" y="6019800"/>
            <a:ext cx="7543800" cy="1588"/>
          </a:xfrm>
          <a:prstGeom prst="line">
            <a:avLst/>
          </a:prstGeom>
          <a:ln w="47625">
            <a:solidFill>
              <a:srgbClr val="354C8B"/>
            </a:solidFill>
          </a:ln>
        </p:spPr>
        <p:style>
          <a:lnRef idx="1">
            <a:schemeClr val="accent1"/>
          </a:lnRef>
          <a:fillRef idx="0">
            <a:schemeClr val="accent1"/>
          </a:fillRef>
          <a:effectRef idx="0">
            <a:schemeClr val="accent1"/>
          </a:effectRef>
          <a:fontRef idx="minor">
            <a:schemeClr val="tx1"/>
          </a:fontRef>
        </p:style>
      </p:cxnSp>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4" r:id="rId5"/>
    <p:sldLayoutId id="2147483693" r:id="rId6"/>
    <p:sldLayoutId id="2147483692" r:id="rId7"/>
    <p:sldLayoutId id="2147483691" r:id="rId8"/>
    <p:sldLayoutId id="2147483690" r:id="rId9"/>
    <p:sldLayoutId id="2147483689" r:id="rId10"/>
    <p:sldLayoutId id="2147483688" r:id="rId11"/>
    <p:sldLayoutId id="2147483687" r:id="rId12"/>
    <p:sldLayoutId id="2147483686" r:id="rId13"/>
  </p:sldLayoutIdLst>
  <p:hf hdr="0"/>
  <p:txStyles>
    <p:titleStyle>
      <a:lvl1pPr algn="l" rtl="0" eaLnBrk="0" fontAlgn="base" hangingPunct="0">
        <a:spcBef>
          <a:spcPct val="0"/>
        </a:spcBef>
        <a:spcAft>
          <a:spcPct val="0"/>
        </a:spcAft>
        <a:defRPr sz="4400">
          <a:solidFill>
            <a:schemeClr val="bg2"/>
          </a:solidFill>
          <a:latin typeface="+mj-lt"/>
          <a:ea typeface="+mj-ea"/>
          <a:cs typeface="+mj-cs"/>
        </a:defRPr>
      </a:lvl1pPr>
      <a:lvl2pPr algn="l" rtl="0" eaLnBrk="0" fontAlgn="base" hangingPunct="0">
        <a:spcBef>
          <a:spcPct val="0"/>
        </a:spcBef>
        <a:spcAft>
          <a:spcPct val="0"/>
        </a:spcAft>
        <a:defRPr sz="4400">
          <a:solidFill>
            <a:schemeClr val="bg2"/>
          </a:solidFill>
          <a:latin typeface="Arial" charset="0"/>
        </a:defRPr>
      </a:lvl2pPr>
      <a:lvl3pPr algn="l" rtl="0" eaLnBrk="0" fontAlgn="base" hangingPunct="0">
        <a:spcBef>
          <a:spcPct val="0"/>
        </a:spcBef>
        <a:spcAft>
          <a:spcPct val="0"/>
        </a:spcAft>
        <a:defRPr sz="4400">
          <a:solidFill>
            <a:schemeClr val="bg2"/>
          </a:solidFill>
          <a:latin typeface="Arial" charset="0"/>
        </a:defRPr>
      </a:lvl3pPr>
      <a:lvl4pPr algn="l" rtl="0" eaLnBrk="0" fontAlgn="base" hangingPunct="0">
        <a:spcBef>
          <a:spcPct val="0"/>
        </a:spcBef>
        <a:spcAft>
          <a:spcPct val="0"/>
        </a:spcAft>
        <a:defRPr sz="4400">
          <a:solidFill>
            <a:schemeClr val="bg2"/>
          </a:solidFill>
          <a:latin typeface="Arial" charset="0"/>
        </a:defRPr>
      </a:lvl4pPr>
      <a:lvl5pPr algn="l" rtl="0" eaLnBrk="0" fontAlgn="base" hangingPunct="0">
        <a:spcBef>
          <a:spcPct val="0"/>
        </a:spcBef>
        <a:spcAft>
          <a:spcPct val="0"/>
        </a:spcAft>
        <a:defRPr sz="4400">
          <a:solidFill>
            <a:schemeClr val="bg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2"/>
          </a:solidFill>
          <a:latin typeface="+mn-lt"/>
        </a:defRPr>
      </a:lvl2pPr>
      <a:lvl3pPr marL="1143000" indent="-228600" algn="l" rtl="0" eaLnBrk="0" fontAlgn="base" hangingPunct="0">
        <a:spcBef>
          <a:spcPct val="20000"/>
        </a:spcBef>
        <a:spcAft>
          <a:spcPct val="0"/>
        </a:spcAft>
        <a:buChar char="•"/>
        <a:defRPr sz="2400">
          <a:solidFill>
            <a:schemeClr val="bg2"/>
          </a:solidFill>
          <a:latin typeface="+mn-lt"/>
        </a:defRPr>
      </a:lvl3pPr>
      <a:lvl4pPr marL="1600200" indent="-228600" algn="l" rtl="0" eaLnBrk="0" fontAlgn="base" hangingPunct="0">
        <a:spcBef>
          <a:spcPct val="20000"/>
        </a:spcBef>
        <a:spcAft>
          <a:spcPct val="0"/>
        </a:spcAft>
        <a:buChar char="–"/>
        <a:defRPr sz="2000">
          <a:solidFill>
            <a:schemeClr val="bg2"/>
          </a:solidFill>
          <a:latin typeface="+mn-lt"/>
        </a:defRPr>
      </a:lvl4pPr>
      <a:lvl5pPr marL="2057400" indent="-228600" algn="l" rtl="0" eaLnBrk="0" fontAlgn="base" hangingPunct="0">
        <a:spcBef>
          <a:spcPct val="20000"/>
        </a:spcBef>
        <a:spcAft>
          <a:spcPct val="0"/>
        </a:spcAft>
        <a:buChar char="»"/>
        <a:defRPr sz="2000">
          <a:solidFill>
            <a:schemeClr val="bg2"/>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1524000" y="609600"/>
            <a:ext cx="7086600" cy="1905000"/>
          </a:xfrm>
          <a:ln w="38100">
            <a:solidFill>
              <a:schemeClr val="accent6">
                <a:lumMod val="50000"/>
              </a:schemeClr>
            </a:solidFill>
          </a:ln>
        </p:spPr>
        <p:txBody>
          <a:bodyPr/>
          <a:lstStyle/>
          <a:p>
            <a:pPr eaLnBrk="1" hangingPunct="1">
              <a:defRPr/>
            </a:pPr>
            <a:r>
              <a:rPr lang="en-US" sz="4000" b="1" dirty="0" smtClean="0">
                <a:latin typeface="Tahoma" pitchFamily="34" charset="0"/>
                <a:cs typeface="Tahoma" pitchFamily="34" charset="0"/>
              </a:rPr>
              <a:t>Campus Condition Index </a:t>
            </a:r>
            <a:br>
              <a:rPr lang="en-US" sz="4000" b="1" dirty="0" smtClean="0">
                <a:latin typeface="Tahoma" pitchFamily="34" charset="0"/>
                <a:cs typeface="Tahoma" pitchFamily="34" charset="0"/>
              </a:rPr>
            </a:br>
            <a:r>
              <a:rPr lang="en-US" sz="4000" b="1" dirty="0" smtClean="0">
                <a:latin typeface="Tahoma" pitchFamily="34" charset="0"/>
                <a:cs typeface="Tahoma" pitchFamily="34" charset="0"/>
              </a:rPr>
              <a:t>(CCI)</a:t>
            </a:r>
            <a:endParaRPr lang="en-US" sz="4000" b="1" dirty="0">
              <a:latin typeface="Tahoma" pitchFamily="34" charset="0"/>
              <a:cs typeface="Tahoma" pitchFamily="34" charset="0"/>
            </a:endParaRPr>
          </a:p>
        </p:txBody>
      </p:sp>
      <p:sp>
        <p:nvSpPr>
          <p:cNvPr id="17410" name="Rectangle 7"/>
          <p:cNvSpPr>
            <a:spLocks noGrp="1" noChangeArrowheads="1"/>
          </p:cNvSpPr>
          <p:nvPr>
            <p:ph type="subTitle" idx="1"/>
          </p:nvPr>
        </p:nvSpPr>
        <p:spPr>
          <a:xfrm>
            <a:off x="1905000" y="2667000"/>
            <a:ext cx="6248400" cy="2743200"/>
          </a:xfrm>
        </p:spPr>
        <p:txBody>
          <a:bodyPr/>
          <a:lstStyle/>
          <a:p>
            <a:pPr eaLnBrk="1" hangingPunct="1">
              <a:lnSpc>
                <a:spcPct val="90000"/>
              </a:lnSpc>
            </a:pPr>
            <a:r>
              <a:rPr lang="en-US" sz="2400" b="1" smtClean="0">
                <a:latin typeface="Tahoma" pitchFamily="34" charset="0"/>
              </a:rPr>
              <a:t>Texas Higher Education</a:t>
            </a:r>
          </a:p>
          <a:p>
            <a:pPr eaLnBrk="1" hangingPunct="1">
              <a:lnSpc>
                <a:spcPct val="90000"/>
              </a:lnSpc>
            </a:pPr>
            <a:r>
              <a:rPr lang="en-US" sz="2400" b="1" smtClean="0">
                <a:latin typeface="Tahoma" pitchFamily="34" charset="0"/>
              </a:rPr>
              <a:t>Coordinating Board</a:t>
            </a:r>
          </a:p>
          <a:p>
            <a:pPr eaLnBrk="1" hangingPunct="1">
              <a:lnSpc>
                <a:spcPct val="90000"/>
              </a:lnSpc>
            </a:pPr>
            <a:endParaRPr lang="en-US" sz="2800" b="1" smtClean="0">
              <a:latin typeface="Tahoma" pitchFamily="34" charset="0"/>
            </a:endParaRPr>
          </a:p>
          <a:p>
            <a:pPr eaLnBrk="1" hangingPunct="1">
              <a:lnSpc>
                <a:spcPct val="90000"/>
              </a:lnSpc>
            </a:pPr>
            <a:r>
              <a:rPr lang="en-US" sz="2200" b="1" smtClean="0">
                <a:latin typeface="Tahoma" pitchFamily="34" charset="0"/>
              </a:rPr>
              <a:t>Finance and Resource Planning</a:t>
            </a:r>
          </a:p>
          <a:p>
            <a:pPr eaLnBrk="1" hangingPunct="1">
              <a:lnSpc>
                <a:spcPct val="90000"/>
              </a:lnSpc>
            </a:pPr>
            <a:r>
              <a:rPr lang="en-US" b="1" smtClean="0">
                <a:latin typeface="Tahoma" pitchFamily="34" charset="0"/>
              </a:rPr>
              <a:t>	</a:t>
            </a:r>
          </a:p>
          <a:p>
            <a:pPr eaLnBrk="1" hangingPunct="1">
              <a:lnSpc>
                <a:spcPct val="90000"/>
              </a:lnSpc>
            </a:pPr>
            <a:r>
              <a:rPr lang="en-US" sz="2200" b="1" smtClean="0">
                <a:latin typeface="Tahoma" pitchFamily="34" charset="0"/>
              </a:rPr>
              <a:t>Tom Keaton</a:t>
            </a:r>
          </a:p>
          <a:p>
            <a:pPr eaLnBrk="1" hangingPunct="1">
              <a:lnSpc>
                <a:spcPct val="90000"/>
              </a:lnSpc>
            </a:pPr>
            <a:r>
              <a:rPr lang="en-US" sz="1600" smtClean="0">
                <a:latin typeface="Tahoma" pitchFamily="34" charset="0"/>
              </a:rPr>
              <a:t>Director, Finance and Resource Planning</a:t>
            </a:r>
          </a:p>
        </p:txBody>
      </p:sp>
      <p:sp>
        <p:nvSpPr>
          <p:cNvPr id="17411" name="Rectangle 12"/>
          <p:cNvSpPr>
            <a:spLocks noGrp="1" noChangeArrowheads="1"/>
          </p:cNvSpPr>
          <p:nvPr>
            <p:ph type="ftr" sz="quarter" idx="10"/>
          </p:nvPr>
        </p:nvSpPr>
        <p:spPr>
          <a:xfrm>
            <a:off x="2971800" y="6248400"/>
            <a:ext cx="3733800" cy="476250"/>
          </a:xfrm>
          <a:noFill/>
        </p:spPr>
        <p:txBody>
          <a:bodyPr/>
          <a:lstStyle/>
          <a:p>
            <a:r>
              <a:rPr lang="en-US"/>
              <a:t>TASSCUBO Primary Members Retreat- 2010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Institution Maintenance Report - Continued</a:t>
            </a:r>
          </a:p>
        </p:txBody>
      </p:sp>
      <p:sp>
        <p:nvSpPr>
          <p:cNvPr id="35842" name="Date Placeholder 4"/>
          <p:cNvSpPr>
            <a:spLocks noGrp="1"/>
          </p:cNvSpPr>
          <p:nvPr>
            <p:ph type="dt" sz="quarter" idx="10"/>
          </p:nvPr>
        </p:nvSpPr>
        <p:spPr>
          <a:noFill/>
        </p:spPr>
        <p:txBody>
          <a:bodyPr/>
          <a:lstStyle/>
          <a:p>
            <a:r>
              <a:rPr lang="en-US"/>
              <a:t>18 OCT 2010</a:t>
            </a:r>
          </a:p>
          <a:p>
            <a:endParaRPr lang="en-US"/>
          </a:p>
        </p:txBody>
      </p:sp>
      <p:sp>
        <p:nvSpPr>
          <p:cNvPr id="35843" name="Footer Placeholder 4"/>
          <p:cNvSpPr>
            <a:spLocks noGrp="1"/>
          </p:cNvSpPr>
          <p:nvPr>
            <p:ph type="ftr" sz="quarter" idx="11"/>
          </p:nvPr>
        </p:nvSpPr>
        <p:spPr>
          <a:noFill/>
        </p:spPr>
        <p:txBody>
          <a:bodyPr/>
          <a:lstStyle/>
          <a:p>
            <a:r>
              <a:rPr lang="en-US"/>
              <a:t>TASSCUBO Primary Members Retreat- 2010</a:t>
            </a:r>
          </a:p>
        </p:txBody>
      </p:sp>
      <p:sp>
        <p:nvSpPr>
          <p:cNvPr id="35844" name="Slide Number Placeholder 5"/>
          <p:cNvSpPr>
            <a:spLocks noGrp="1"/>
          </p:cNvSpPr>
          <p:nvPr>
            <p:ph type="sldNum" sz="quarter" idx="12"/>
          </p:nvPr>
        </p:nvSpPr>
        <p:spPr>
          <a:noFill/>
        </p:spPr>
        <p:txBody>
          <a:bodyPr/>
          <a:lstStyle/>
          <a:p>
            <a:fld id="{8213481C-3F50-40D0-AD4D-DD7B8628491B}" type="slidenum">
              <a:rPr lang="en-US" smtClean="0"/>
              <a:pPr/>
              <a:t>10</a:t>
            </a:fld>
            <a:endParaRPr lang="en-US" smtClean="0"/>
          </a:p>
        </p:txBody>
      </p:sp>
      <p:sp>
        <p:nvSpPr>
          <p:cNvPr id="35845" name="TextBox 72"/>
          <p:cNvSpPr txBox="1">
            <a:spLocks noChangeArrowheads="1"/>
          </p:cNvSpPr>
          <p:nvPr/>
        </p:nvSpPr>
        <p:spPr bwMode="auto">
          <a:xfrm>
            <a:off x="1295400" y="1524000"/>
            <a:ext cx="7391400" cy="2590800"/>
          </a:xfrm>
          <a:prstGeom prst="rect">
            <a:avLst/>
          </a:prstGeom>
          <a:noFill/>
          <a:ln w="9525">
            <a:noFill/>
            <a:miter lim="800000"/>
            <a:headEnd/>
            <a:tailEnd/>
          </a:ln>
        </p:spPr>
        <p:txBody>
          <a:bodyPr/>
          <a:lstStyle/>
          <a:p>
            <a:pPr>
              <a:spcBef>
                <a:spcPct val="20000"/>
              </a:spcBef>
              <a:buFont typeface="Arial" charset="0"/>
              <a:buChar char="•"/>
            </a:pPr>
            <a:r>
              <a:rPr lang="en-US" sz="2800">
                <a:solidFill>
                  <a:schemeClr val="bg2"/>
                </a:solidFill>
                <a:cs typeface="Tahoma" pitchFamily="34" charset="0"/>
              </a:rPr>
              <a:t>Subcategories</a:t>
            </a:r>
          </a:p>
          <a:p>
            <a:pPr lvl="1">
              <a:spcBef>
                <a:spcPct val="20000"/>
              </a:spcBef>
              <a:buFont typeface="Arial" charset="0"/>
              <a:buChar char="•"/>
            </a:pPr>
            <a:r>
              <a:rPr lang="en-US" sz="2800">
                <a:solidFill>
                  <a:schemeClr val="bg2"/>
                </a:solidFill>
                <a:cs typeface="Tahoma" pitchFamily="34" charset="0"/>
              </a:rPr>
              <a:t>Planned Maintenance</a:t>
            </a:r>
          </a:p>
          <a:p>
            <a:pPr lvl="1">
              <a:spcBef>
                <a:spcPct val="20000"/>
              </a:spcBef>
              <a:buFont typeface="Arial" charset="0"/>
              <a:buChar char="•"/>
            </a:pPr>
            <a:r>
              <a:rPr lang="en-US" sz="2800" b="1">
                <a:solidFill>
                  <a:schemeClr val="bg2"/>
                </a:solidFill>
                <a:cs typeface="Tahoma" pitchFamily="34" charset="0"/>
              </a:rPr>
              <a:t>Deferred Maintenance</a:t>
            </a:r>
          </a:p>
          <a:p>
            <a:pPr lvl="1">
              <a:spcBef>
                <a:spcPct val="20000"/>
              </a:spcBef>
              <a:buFont typeface="Arial" charset="0"/>
              <a:buChar char="•"/>
            </a:pPr>
            <a:r>
              <a:rPr lang="en-US" sz="2800" b="1">
                <a:solidFill>
                  <a:schemeClr val="bg2"/>
                </a:solidFill>
                <a:cs typeface="Tahoma" pitchFamily="34" charset="0"/>
              </a:rPr>
              <a:t>Critical Deferred Maintenance</a:t>
            </a:r>
          </a:p>
          <a:p>
            <a:pPr lvl="1">
              <a:spcBef>
                <a:spcPct val="20000"/>
              </a:spcBef>
              <a:buFont typeface="Arial" charset="0"/>
              <a:buChar char="•"/>
            </a:pPr>
            <a:r>
              <a:rPr lang="en-US" sz="2800">
                <a:solidFill>
                  <a:schemeClr val="bg2"/>
                </a:solidFill>
                <a:cs typeface="Tahoma" pitchFamily="34" charset="0"/>
              </a:rPr>
              <a:t>Facility Adaptation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Maintenance Definitions</a:t>
            </a:r>
          </a:p>
        </p:txBody>
      </p:sp>
      <p:sp>
        <p:nvSpPr>
          <p:cNvPr id="37890" name="Footer Placeholder 4"/>
          <p:cNvSpPr>
            <a:spLocks noGrp="1"/>
          </p:cNvSpPr>
          <p:nvPr>
            <p:ph type="ftr" sz="quarter" idx="11"/>
          </p:nvPr>
        </p:nvSpPr>
        <p:spPr>
          <a:noFill/>
        </p:spPr>
        <p:txBody>
          <a:bodyPr/>
          <a:lstStyle/>
          <a:p>
            <a:r>
              <a:rPr lang="en-US"/>
              <a:t>TASSCUBO Primary Members Retreat- 2010</a:t>
            </a:r>
          </a:p>
        </p:txBody>
      </p:sp>
      <p:sp>
        <p:nvSpPr>
          <p:cNvPr id="37891" name="Slide Number Placeholder 5"/>
          <p:cNvSpPr>
            <a:spLocks noGrp="1"/>
          </p:cNvSpPr>
          <p:nvPr>
            <p:ph type="sldNum" sz="quarter" idx="12"/>
          </p:nvPr>
        </p:nvSpPr>
        <p:spPr>
          <a:noFill/>
        </p:spPr>
        <p:txBody>
          <a:bodyPr/>
          <a:lstStyle/>
          <a:p>
            <a:fld id="{CA45002B-C019-43E2-A0A1-6AB2778EBED8}" type="slidenum">
              <a:rPr lang="en-US" smtClean="0"/>
              <a:pPr/>
              <a:t>11</a:t>
            </a:fld>
            <a:endParaRPr lang="en-US" smtClean="0"/>
          </a:p>
        </p:txBody>
      </p:sp>
      <p:pic>
        <p:nvPicPr>
          <p:cNvPr id="37892" name="Picture 5"/>
          <p:cNvPicPr>
            <a:picLocks noChangeAspect="1" noChangeArrowheads="1"/>
          </p:cNvPicPr>
          <p:nvPr/>
        </p:nvPicPr>
        <p:blipFill>
          <a:blip r:embed="rId3" cstate="print"/>
          <a:srcRect l="6882" t="24994" r="4642" b="10445"/>
          <a:stretch>
            <a:fillRect/>
          </a:stretch>
        </p:blipFill>
        <p:spPr bwMode="auto">
          <a:xfrm>
            <a:off x="1371600" y="1676400"/>
            <a:ext cx="7261225"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Deferred Maintenance</a:t>
            </a:r>
          </a:p>
        </p:txBody>
      </p:sp>
      <p:sp>
        <p:nvSpPr>
          <p:cNvPr id="39938" name="Date Placeholder 4"/>
          <p:cNvSpPr>
            <a:spLocks noGrp="1"/>
          </p:cNvSpPr>
          <p:nvPr>
            <p:ph type="dt" sz="quarter" idx="10"/>
          </p:nvPr>
        </p:nvSpPr>
        <p:spPr>
          <a:noFill/>
        </p:spPr>
        <p:txBody>
          <a:bodyPr/>
          <a:lstStyle/>
          <a:p>
            <a:r>
              <a:rPr lang="en-US"/>
              <a:t>18 OCT 2010</a:t>
            </a:r>
          </a:p>
          <a:p>
            <a:endParaRPr lang="en-US"/>
          </a:p>
        </p:txBody>
      </p:sp>
      <p:sp>
        <p:nvSpPr>
          <p:cNvPr id="39939" name="Footer Placeholder 4"/>
          <p:cNvSpPr>
            <a:spLocks noGrp="1"/>
          </p:cNvSpPr>
          <p:nvPr>
            <p:ph type="ftr" sz="quarter" idx="11"/>
          </p:nvPr>
        </p:nvSpPr>
        <p:spPr>
          <a:noFill/>
        </p:spPr>
        <p:txBody>
          <a:bodyPr/>
          <a:lstStyle/>
          <a:p>
            <a:r>
              <a:rPr lang="en-US"/>
              <a:t>TASSCUBO Primary Members Retreat- 2010</a:t>
            </a:r>
          </a:p>
        </p:txBody>
      </p:sp>
      <p:sp>
        <p:nvSpPr>
          <p:cNvPr id="39940" name="Slide Number Placeholder 5"/>
          <p:cNvSpPr>
            <a:spLocks noGrp="1"/>
          </p:cNvSpPr>
          <p:nvPr>
            <p:ph type="sldNum" sz="quarter" idx="12"/>
          </p:nvPr>
        </p:nvSpPr>
        <p:spPr>
          <a:noFill/>
        </p:spPr>
        <p:txBody>
          <a:bodyPr/>
          <a:lstStyle/>
          <a:p>
            <a:fld id="{338B2CA1-29E9-4AB5-A51D-5C6D5EA9A003}" type="slidenum">
              <a:rPr lang="en-US" smtClean="0"/>
              <a:pPr/>
              <a:t>12</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457200" indent="-457200">
              <a:spcBef>
                <a:spcPct val="20000"/>
              </a:spcBef>
              <a:defRPr/>
            </a:pPr>
            <a:r>
              <a:rPr lang="en-US" sz="2500" b="1" kern="0" dirty="0">
                <a:solidFill>
                  <a:schemeClr val="bg2"/>
                </a:solidFill>
                <a:cs typeface="Tahoma" pitchFamily="34" charset="0"/>
              </a:rPr>
              <a:t>Deferred Maintenance </a:t>
            </a:r>
            <a:r>
              <a:rPr lang="en-US" sz="2500" kern="0" dirty="0">
                <a:solidFill>
                  <a:schemeClr val="bg2"/>
                </a:solidFill>
                <a:cs typeface="Tahoma" pitchFamily="34" charset="0"/>
              </a:rPr>
              <a:t>– The accumulation of facility components in need of repair or replacement brought about by age, use, or damage for which remedies are postponed or considered backlogged that is necessary to maintain and extend the life of a facility. This includes repairs postponed due to funding limitations. Deferred maintenance </a:t>
            </a:r>
            <a:r>
              <a:rPr lang="en-US" sz="2500" b="1" kern="0" dirty="0">
                <a:solidFill>
                  <a:schemeClr val="bg2"/>
                </a:solidFill>
                <a:cs typeface="Tahoma" pitchFamily="34" charset="0"/>
              </a:rPr>
              <a:t>excludes</a:t>
            </a:r>
            <a:r>
              <a:rPr lang="en-US" sz="2500" kern="0" dirty="0">
                <a:solidFill>
                  <a:schemeClr val="bg2"/>
                </a:solidFill>
                <a:cs typeface="Tahoma" pitchFamily="34" charset="0"/>
              </a:rPr>
              <a:t> </a:t>
            </a:r>
            <a:r>
              <a:rPr lang="en-US" sz="2500" u="sng" kern="0" dirty="0">
                <a:solidFill>
                  <a:schemeClr val="bg2"/>
                </a:solidFill>
                <a:cs typeface="Tahoma" pitchFamily="34" charset="0"/>
              </a:rPr>
              <a:t>on-going maintenance</a:t>
            </a:r>
            <a:r>
              <a:rPr lang="en-US" sz="2500" kern="0" dirty="0">
                <a:solidFill>
                  <a:schemeClr val="bg2"/>
                </a:solidFill>
                <a:cs typeface="Tahoma" pitchFamily="34" charset="0"/>
              </a:rPr>
              <a:t>, </a:t>
            </a:r>
            <a:r>
              <a:rPr lang="en-US" sz="2500" u="sng" kern="0" dirty="0">
                <a:solidFill>
                  <a:schemeClr val="bg2"/>
                </a:solidFill>
                <a:cs typeface="Tahoma" pitchFamily="34" charset="0"/>
              </a:rPr>
              <a:t>planned maintenance</a:t>
            </a:r>
            <a:r>
              <a:rPr lang="en-US" sz="2500" kern="0" dirty="0">
                <a:solidFill>
                  <a:schemeClr val="bg2"/>
                </a:solidFill>
                <a:cs typeface="Tahoma" pitchFamily="34" charset="0"/>
              </a:rPr>
              <a:t> performed according to schedule, and </a:t>
            </a:r>
            <a:r>
              <a:rPr lang="en-US" sz="2500" u="sng" kern="0" dirty="0">
                <a:solidFill>
                  <a:schemeClr val="bg2"/>
                </a:solidFill>
                <a:cs typeface="Tahoma" pitchFamily="34" charset="0"/>
              </a:rPr>
              <a:t>facilities adaptation</a:t>
            </a:r>
            <a:r>
              <a:rPr lang="en-US" sz="2500" kern="0" dirty="0">
                <a:solidFill>
                  <a:schemeClr val="bg2"/>
                </a:solidFill>
                <a:cs typeface="Tahoma" pitchFamily="34" charset="0"/>
              </a:rPr>
              <a:t> items.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Critical Deferred Maintenance</a:t>
            </a:r>
          </a:p>
        </p:txBody>
      </p:sp>
      <p:sp>
        <p:nvSpPr>
          <p:cNvPr id="41986" name="Date Placeholder 4"/>
          <p:cNvSpPr>
            <a:spLocks noGrp="1"/>
          </p:cNvSpPr>
          <p:nvPr>
            <p:ph type="dt" sz="quarter" idx="10"/>
          </p:nvPr>
        </p:nvSpPr>
        <p:spPr>
          <a:noFill/>
        </p:spPr>
        <p:txBody>
          <a:bodyPr/>
          <a:lstStyle/>
          <a:p>
            <a:r>
              <a:rPr lang="en-US"/>
              <a:t>18 OCT 2010</a:t>
            </a:r>
          </a:p>
          <a:p>
            <a:endParaRPr lang="en-US"/>
          </a:p>
        </p:txBody>
      </p:sp>
      <p:sp>
        <p:nvSpPr>
          <p:cNvPr id="41987" name="Footer Placeholder 4"/>
          <p:cNvSpPr>
            <a:spLocks noGrp="1"/>
          </p:cNvSpPr>
          <p:nvPr>
            <p:ph type="ftr" sz="quarter" idx="11"/>
          </p:nvPr>
        </p:nvSpPr>
        <p:spPr>
          <a:noFill/>
        </p:spPr>
        <p:txBody>
          <a:bodyPr/>
          <a:lstStyle/>
          <a:p>
            <a:r>
              <a:rPr lang="en-US"/>
              <a:t>TASSCUBO Primary Members Retreat- 2010</a:t>
            </a:r>
          </a:p>
        </p:txBody>
      </p:sp>
      <p:sp>
        <p:nvSpPr>
          <p:cNvPr id="41988" name="Slide Number Placeholder 5"/>
          <p:cNvSpPr>
            <a:spLocks noGrp="1"/>
          </p:cNvSpPr>
          <p:nvPr>
            <p:ph type="sldNum" sz="quarter" idx="12"/>
          </p:nvPr>
        </p:nvSpPr>
        <p:spPr>
          <a:noFill/>
        </p:spPr>
        <p:txBody>
          <a:bodyPr/>
          <a:lstStyle/>
          <a:p>
            <a:fld id="{6EB5E456-FA34-46C5-981B-E4EFEDF022B5}" type="slidenum">
              <a:rPr lang="en-US" smtClean="0"/>
              <a:pPr/>
              <a:t>13</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457200" indent="-457200">
              <a:spcBef>
                <a:spcPct val="20000"/>
              </a:spcBef>
              <a:defRPr/>
            </a:pPr>
            <a:r>
              <a:rPr lang="en-US" sz="2500" b="1" kern="0" dirty="0">
                <a:solidFill>
                  <a:schemeClr val="bg2"/>
                </a:solidFill>
                <a:cs typeface="Tahoma" pitchFamily="34" charset="0"/>
              </a:rPr>
              <a:t>Critical Deferred Maintenance </a:t>
            </a:r>
            <a:r>
              <a:rPr lang="en-US" sz="2500" kern="0" dirty="0">
                <a:solidFill>
                  <a:schemeClr val="bg2"/>
                </a:solidFill>
                <a:cs typeface="Tahoma" pitchFamily="34" charset="0"/>
              </a:rPr>
              <a:t>– Any deferred maintenance that if not corrected in the current budget cycle places its building occupants at risk of harm or the facility at risk of not fulfilling its functions.	</a:t>
            </a:r>
          </a:p>
          <a:p>
            <a:pPr marL="457200" indent="-457200">
              <a:spcBef>
                <a:spcPct val="20000"/>
              </a:spcBef>
              <a:defRPr/>
            </a:pPr>
            <a:endParaRPr lang="en-US" sz="2500" kern="0" dirty="0">
              <a:solidFill>
                <a:schemeClr val="bg2"/>
              </a:solidFill>
              <a:cs typeface="Tahoma" pitchFamily="34" charset="0"/>
            </a:endParaRPr>
          </a:p>
          <a:p>
            <a:pPr marL="914400" lvl="1" indent="-457200">
              <a:spcBef>
                <a:spcPct val="20000"/>
              </a:spcBef>
              <a:buFont typeface="Arial" pitchFamily="34" charset="0"/>
              <a:buChar char="•"/>
              <a:defRPr/>
            </a:pPr>
            <a:r>
              <a:rPr lang="en-US" sz="2500" kern="0" dirty="0">
                <a:solidFill>
                  <a:schemeClr val="bg2"/>
                </a:solidFill>
                <a:cs typeface="Tahoma" pitchFamily="34" charset="0"/>
              </a:rPr>
              <a:t>A subset of deferred maintenance</a:t>
            </a:r>
          </a:p>
          <a:p>
            <a:pPr marL="914400" lvl="1" indent="-457200">
              <a:spcBef>
                <a:spcPct val="20000"/>
              </a:spcBef>
              <a:buFont typeface="Arial" pitchFamily="34" charset="0"/>
              <a:buChar char="•"/>
              <a:defRPr/>
            </a:pPr>
            <a:r>
              <a:rPr lang="en-US" sz="2500" kern="0" dirty="0">
                <a:solidFill>
                  <a:schemeClr val="bg2"/>
                </a:solidFill>
                <a:cs typeface="Tahoma" pitchFamily="34" charset="0"/>
              </a:rPr>
              <a:t>Included in standard calculation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On-Going Maintenance</a:t>
            </a:r>
          </a:p>
        </p:txBody>
      </p:sp>
      <p:sp>
        <p:nvSpPr>
          <p:cNvPr id="44034" name="Date Placeholder 4"/>
          <p:cNvSpPr>
            <a:spLocks noGrp="1"/>
          </p:cNvSpPr>
          <p:nvPr>
            <p:ph type="dt" sz="quarter" idx="10"/>
          </p:nvPr>
        </p:nvSpPr>
        <p:spPr>
          <a:noFill/>
        </p:spPr>
        <p:txBody>
          <a:bodyPr/>
          <a:lstStyle/>
          <a:p>
            <a:r>
              <a:rPr lang="en-US"/>
              <a:t>18 OCT 2010</a:t>
            </a:r>
          </a:p>
          <a:p>
            <a:endParaRPr lang="en-US"/>
          </a:p>
        </p:txBody>
      </p:sp>
      <p:sp>
        <p:nvSpPr>
          <p:cNvPr id="44035" name="Footer Placeholder 4"/>
          <p:cNvSpPr>
            <a:spLocks noGrp="1"/>
          </p:cNvSpPr>
          <p:nvPr>
            <p:ph type="ftr" sz="quarter" idx="11"/>
          </p:nvPr>
        </p:nvSpPr>
        <p:spPr>
          <a:noFill/>
        </p:spPr>
        <p:txBody>
          <a:bodyPr/>
          <a:lstStyle/>
          <a:p>
            <a:r>
              <a:rPr lang="en-US"/>
              <a:t>TASSCUBO Primary Members Retreat- 2010</a:t>
            </a:r>
          </a:p>
        </p:txBody>
      </p:sp>
      <p:sp>
        <p:nvSpPr>
          <p:cNvPr id="44036" name="Slide Number Placeholder 5"/>
          <p:cNvSpPr>
            <a:spLocks noGrp="1"/>
          </p:cNvSpPr>
          <p:nvPr>
            <p:ph type="sldNum" sz="quarter" idx="12"/>
          </p:nvPr>
        </p:nvSpPr>
        <p:spPr>
          <a:noFill/>
        </p:spPr>
        <p:txBody>
          <a:bodyPr/>
          <a:lstStyle/>
          <a:p>
            <a:fld id="{C620DDC5-C056-49EF-900C-F74991DC8FF5}" type="slidenum">
              <a:rPr lang="en-US" smtClean="0"/>
              <a:pPr/>
              <a:t>14</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457200" indent="-457200">
              <a:spcBef>
                <a:spcPct val="20000"/>
              </a:spcBef>
              <a:defRPr/>
            </a:pPr>
            <a:r>
              <a:rPr lang="en-US" sz="2500" b="1" kern="0" dirty="0">
                <a:solidFill>
                  <a:schemeClr val="bg2"/>
                </a:solidFill>
                <a:cs typeface="Tahoma" pitchFamily="34" charset="0"/>
              </a:rPr>
              <a:t>On-going Maintenance </a:t>
            </a:r>
            <a:r>
              <a:rPr lang="en-US" sz="2500" kern="0" dirty="0">
                <a:solidFill>
                  <a:schemeClr val="bg2"/>
                </a:solidFill>
                <a:cs typeface="Tahoma" pitchFamily="34" charset="0"/>
              </a:rPr>
              <a:t>– Routine upkeep to include, but not limited to, the lubrication of moving parts, checking electrical systems, and patching of roofs. Failure to attend to these tasks may result in accelerated deterioration of facilities and increases the likelihood of extensive emergency repairs. On-going maintenance is normally funded by an institution’s operating budget.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Planned Maintenance</a:t>
            </a:r>
          </a:p>
        </p:txBody>
      </p:sp>
      <p:sp>
        <p:nvSpPr>
          <p:cNvPr id="46082" name="Date Placeholder 4"/>
          <p:cNvSpPr>
            <a:spLocks noGrp="1"/>
          </p:cNvSpPr>
          <p:nvPr>
            <p:ph type="dt" sz="quarter" idx="10"/>
          </p:nvPr>
        </p:nvSpPr>
        <p:spPr>
          <a:noFill/>
        </p:spPr>
        <p:txBody>
          <a:bodyPr/>
          <a:lstStyle/>
          <a:p>
            <a:r>
              <a:rPr lang="en-US"/>
              <a:t>18 OCT 2010</a:t>
            </a:r>
          </a:p>
          <a:p>
            <a:endParaRPr lang="en-US"/>
          </a:p>
        </p:txBody>
      </p:sp>
      <p:sp>
        <p:nvSpPr>
          <p:cNvPr id="46083" name="Footer Placeholder 4"/>
          <p:cNvSpPr>
            <a:spLocks noGrp="1"/>
          </p:cNvSpPr>
          <p:nvPr>
            <p:ph type="ftr" sz="quarter" idx="11"/>
          </p:nvPr>
        </p:nvSpPr>
        <p:spPr>
          <a:noFill/>
        </p:spPr>
        <p:txBody>
          <a:bodyPr/>
          <a:lstStyle/>
          <a:p>
            <a:r>
              <a:rPr lang="en-US"/>
              <a:t>TASSCUBO Primary Members Retreat- 2010</a:t>
            </a:r>
          </a:p>
        </p:txBody>
      </p:sp>
      <p:sp>
        <p:nvSpPr>
          <p:cNvPr id="46084" name="Slide Number Placeholder 5"/>
          <p:cNvSpPr>
            <a:spLocks noGrp="1"/>
          </p:cNvSpPr>
          <p:nvPr>
            <p:ph type="sldNum" sz="quarter" idx="12"/>
          </p:nvPr>
        </p:nvSpPr>
        <p:spPr>
          <a:noFill/>
        </p:spPr>
        <p:txBody>
          <a:bodyPr/>
          <a:lstStyle/>
          <a:p>
            <a:fld id="{8697F301-DB43-4119-A2BF-1052A726D43C}" type="slidenum">
              <a:rPr lang="en-US" smtClean="0"/>
              <a:pPr/>
              <a:t>15</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457200" indent="-457200">
              <a:spcBef>
                <a:spcPct val="20000"/>
              </a:spcBef>
              <a:defRPr/>
            </a:pPr>
            <a:r>
              <a:rPr lang="en-US" sz="2500" b="1" kern="0" dirty="0">
                <a:solidFill>
                  <a:schemeClr val="bg2"/>
                </a:solidFill>
                <a:cs typeface="Tahoma" pitchFamily="34" charset="0"/>
              </a:rPr>
              <a:t>Planned Maintenance </a:t>
            </a:r>
            <a:r>
              <a:rPr lang="en-US" sz="2500" kern="0" dirty="0">
                <a:solidFill>
                  <a:schemeClr val="bg2"/>
                </a:solidFill>
                <a:cs typeface="Tahoma" pitchFamily="34" charset="0"/>
              </a:rPr>
              <a:t>– A systematic approach to repairing or replacing major building subsystems including, but not limited to roofs, HVAC, electrical and plumbing systems, which have predictable life-cycles, to maintain and extend the life of the facility. This category is sometimes referred to as Facility Renewal or Capital Repair. Planned maintenance is normally funded by an institution’s capital budget.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Facilities Adaptation</a:t>
            </a:r>
          </a:p>
        </p:txBody>
      </p:sp>
      <p:sp>
        <p:nvSpPr>
          <p:cNvPr id="48130" name="Date Placeholder 4"/>
          <p:cNvSpPr>
            <a:spLocks noGrp="1"/>
          </p:cNvSpPr>
          <p:nvPr>
            <p:ph type="dt" sz="quarter" idx="10"/>
          </p:nvPr>
        </p:nvSpPr>
        <p:spPr>
          <a:noFill/>
        </p:spPr>
        <p:txBody>
          <a:bodyPr/>
          <a:lstStyle/>
          <a:p>
            <a:r>
              <a:rPr lang="en-US"/>
              <a:t>18 OCT 2010</a:t>
            </a:r>
          </a:p>
          <a:p>
            <a:endParaRPr lang="en-US"/>
          </a:p>
        </p:txBody>
      </p:sp>
      <p:sp>
        <p:nvSpPr>
          <p:cNvPr id="48131" name="Footer Placeholder 4"/>
          <p:cNvSpPr>
            <a:spLocks noGrp="1"/>
          </p:cNvSpPr>
          <p:nvPr>
            <p:ph type="ftr" sz="quarter" idx="11"/>
          </p:nvPr>
        </p:nvSpPr>
        <p:spPr>
          <a:noFill/>
        </p:spPr>
        <p:txBody>
          <a:bodyPr/>
          <a:lstStyle/>
          <a:p>
            <a:r>
              <a:rPr lang="en-US"/>
              <a:t>TASSCUBO Primary Members Retreat- 2010</a:t>
            </a:r>
          </a:p>
        </p:txBody>
      </p:sp>
      <p:sp>
        <p:nvSpPr>
          <p:cNvPr id="48132" name="Slide Number Placeholder 5"/>
          <p:cNvSpPr>
            <a:spLocks noGrp="1"/>
          </p:cNvSpPr>
          <p:nvPr>
            <p:ph type="sldNum" sz="quarter" idx="12"/>
          </p:nvPr>
        </p:nvSpPr>
        <p:spPr>
          <a:noFill/>
        </p:spPr>
        <p:txBody>
          <a:bodyPr/>
          <a:lstStyle/>
          <a:p>
            <a:fld id="{FE56AF80-786F-4BD8-B061-2A4453541868}" type="slidenum">
              <a:rPr lang="en-US" smtClean="0"/>
              <a:pPr/>
              <a:t>16</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457200" indent="-457200">
              <a:spcBef>
                <a:spcPct val="20000"/>
              </a:spcBef>
              <a:defRPr/>
            </a:pPr>
            <a:r>
              <a:rPr lang="en-US" sz="2500" b="1" kern="0" dirty="0">
                <a:solidFill>
                  <a:schemeClr val="bg2"/>
                </a:solidFill>
                <a:cs typeface="Tahoma" pitchFamily="34" charset="0"/>
              </a:rPr>
              <a:t>Facilities Adaptation </a:t>
            </a:r>
            <a:r>
              <a:rPr lang="en-US" sz="2500" kern="0" dirty="0">
                <a:solidFill>
                  <a:schemeClr val="bg2"/>
                </a:solidFill>
                <a:cs typeface="Tahoma" pitchFamily="34" charset="0"/>
              </a:rPr>
              <a:t>– Includes facility improvements and changes to a facility in response to evolving needs. The changes may occur because of new programs or to correct functional obsolescence. This category is sometimes referred to as Capital Renewal.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Examples</a:t>
            </a:r>
          </a:p>
        </p:txBody>
      </p:sp>
      <p:sp>
        <p:nvSpPr>
          <p:cNvPr id="50178" name="Rectangle 3"/>
          <p:cNvSpPr>
            <a:spLocks noGrp="1" noRot="1" noChangeArrowheads="1"/>
          </p:cNvSpPr>
          <p:nvPr>
            <p:ph idx="1"/>
          </p:nvPr>
        </p:nvSpPr>
        <p:spPr>
          <a:xfrm>
            <a:off x="1295400" y="1600200"/>
            <a:ext cx="7315200" cy="4267200"/>
          </a:xfrm>
        </p:spPr>
        <p:txBody>
          <a:bodyPr/>
          <a:lstStyle/>
          <a:p>
            <a:pPr eaLnBrk="1" hangingPunct="1"/>
            <a:r>
              <a:rPr lang="en-US" sz="2800" smtClean="0">
                <a:latin typeface="Tahoma" pitchFamily="34" charset="0"/>
                <a:cs typeface="Tahoma" pitchFamily="34" charset="0"/>
              </a:rPr>
              <a:t>Planned Maintenance – Current Year</a:t>
            </a:r>
          </a:p>
          <a:p>
            <a:pPr lvl="1" eaLnBrk="1" hangingPunct="1"/>
            <a:r>
              <a:rPr lang="en-US" sz="2000" smtClean="0">
                <a:latin typeface="Tahoma" pitchFamily="34" charset="0"/>
                <a:cs typeface="Tahoma" pitchFamily="34" charset="0"/>
              </a:rPr>
              <a:t>20-year old building</a:t>
            </a:r>
          </a:p>
          <a:p>
            <a:pPr lvl="1" eaLnBrk="1" hangingPunct="1"/>
            <a:r>
              <a:rPr lang="en-US" sz="2000" smtClean="0">
                <a:latin typeface="Tahoma" pitchFamily="34" charset="0"/>
                <a:cs typeface="Tahoma" pitchFamily="34" charset="0"/>
              </a:rPr>
              <a:t>Built with a 20-year roof</a:t>
            </a:r>
          </a:p>
          <a:p>
            <a:pPr lvl="1" eaLnBrk="1" hangingPunct="1"/>
            <a:r>
              <a:rPr lang="en-US" sz="2000" smtClean="0">
                <a:latin typeface="Tahoma" pitchFamily="34" charset="0"/>
                <a:cs typeface="Tahoma" pitchFamily="34" charset="0"/>
              </a:rPr>
              <a:t>The roof is budgeted to be replaced in the current year</a:t>
            </a:r>
          </a:p>
          <a:p>
            <a:pPr eaLnBrk="1" hangingPunct="1"/>
            <a:r>
              <a:rPr lang="en-US" sz="2800" smtClean="0">
                <a:latin typeface="Tahoma" pitchFamily="34" charset="0"/>
                <a:cs typeface="Tahoma" pitchFamily="34" charset="0"/>
              </a:rPr>
              <a:t>Deferred Maintenance - Unbudgeted</a:t>
            </a:r>
          </a:p>
          <a:p>
            <a:pPr lvl="1" eaLnBrk="1" hangingPunct="1"/>
            <a:r>
              <a:rPr lang="en-US" sz="2000" smtClean="0">
                <a:latin typeface="Tahoma" pitchFamily="34" charset="0"/>
                <a:cs typeface="Tahoma" pitchFamily="34" charset="0"/>
              </a:rPr>
              <a:t>4-year old building</a:t>
            </a:r>
          </a:p>
          <a:p>
            <a:pPr lvl="1" eaLnBrk="1" hangingPunct="1"/>
            <a:r>
              <a:rPr lang="en-US" sz="2000" smtClean="0">
                <a:latin typeface="Tahoma" pitchFamily="34" charset="0"/>
                <a:cs typeface="Tahoma" pitchFamily="34" charset="0"/>
              </a:rPr>
              <a:t>Built with four 30-year elevators </a:t>
            </a:r>
          </a:p>
          <a:p>
            <a:pPr lvl="1" eaLnBrk="1" hangingPunct="1"/>
            <a:r>
              <a:rPr lang="en-US" sz="2000" smtClean="0">
                <a:latin typeface="Tahoma" pitchFamily="34" charset="0"/>
                <a:cs typeface="Tahoma" pitchFamily="34" charset="0"/>
              </a:rPr>
              <a:t>One of the four elevators is not functioning</a:t>
            </a:r>
          </a:p>
          <a:p>
            <a:pPr lvl="1" eaLnBrk="1" hangingPunct="1"/>
            <a:r>
              <a:rPr lang="en-US" sz="2000" smtClean="0">
                <a:latin typeface="Tahoma" pitchFamily="34" charset="0"/>
                <a:cs typeface="Tahoma" pitchFamily="34" charset="0"/>
              </a:rPr>
              <a:t>Planned to be replaced in 26 years</a:t>
            </a:r>
          </a:p>
          <a:p>
            <a:pPr lvl="1" eaLnBrk="1" hangingPunct="1"/>
            <a:r>
              <a:rPr lang="en-US" sz="2000" smtClean="0">
                <a:latin typeface="Tahoma" pitchFamily="34" charset="0"/>
                <a:cs typeface="Tahoma" pitchFamily="34" charset="0"/>
              </a:rPr>
              <a:t>Decided not to repair elevator within the next 5 year</a:t>
            </a:r>
          </a:p>
          <a:p>
            <a:pPr lvl="1" eaLnBrk="1" hangingPunct="1"/>
            <a:endParaRPr lang="en-US" sz="1200" smtClean="0">
              <a:latin typeface="Tahoma" pitchFamily="34" charset="0"/>
              <a:cs typeface="Tahoma" pitchFamily="34" charset="0"/>
            </a:endParaRPr>
          </a:p>
          <a:p>
            <a:pPr eaLnBrk="1" hangingPunct="1"/>
            <a:endParaRPr lang="en-US" sz="1600" smtClean="0">
              <a:latin typeface="Tahoma" pitchFamily="34" charset="0"/>
              <a:cs typeface="Tahoma" pitchFamily="34" charset="0"/>
            </a:endParaRPr>
          </a:p>
        </p:txBody>
      </p:sp>
      <p:sp>
        <p:nvSpPr>
          <p:cNvPr id="50179" name="Date Placeholder 4"/>
          <p:cNvSpPr>
            <a:spLocks noGrp="1"/>
          </p:cNvSpPr>
          <p:nvPr>
            <p:ph type="dt" sz="quarter" idx="10"/>
          </p:nvPr>
        </p:nvSpPr>
        <p:spPr>
          <a:noFill/>
        </p:spPr>
        <p:txBody>
          <a:bodyPr/>
          <a:lstStyle/>
          <a:p>
            <a:r>
              <a:rPr lang="en-US"/>
              <a:t>18 OCT 2010</a:t>
            </a:r>
          </a:p>
          <a:p>
            <a:endParaRPr lang="en-US"/>
          </a:p>
        </p:txBody>
      </p:sp>
      <p:sp>
        <p:nvSpPr>
          <p:cNvPr id="50180" name="Footer Placeholder 4"/>
          <p:cNvSpPr>
            <a:spLocks noGrp="1"/>
          </p:cNvSpPr>
          <p:nvPr>
            <p:ph type="ftr" sz="quarter" idx="11"/>
          </p:nvPr>
        </p:nvSpPr>
        <p:spPr>
          <a:noFill/>
        </p:spPr>
        <p:txBody>
          <a:bodyPr/>
          <a:lstStyle/>
          <a:p>
            <a:r>
              <a:rPr lang="en-US"/>
              <a:t>TASSCUBO Primary Members Retreat- 2010</a:t>
            </a:r>
          </a:p>
        </p:txBody>
      </p:sp>
      <p:sp>
        <p:nvSpPr>
          <p:cNvPr id="50181" name="Slide Number Placeholder 5"/>
          <p:cNvSpPr>
            <a:spLocks noGrp="1"/>
          </p:cNvSpPr>
          <p:nvPr>
            <p:ph type="sldNum" sz="quarter" idx="12"/>
          </p:nvPr>
        </p:nvSpPr>
        <p:spPr>
          <a:noFill/>
        </p:spPr>
        <p:txBody>
          <a:bodyPr/>
          <a:lstStyle/>
          <a:p>
            <a:fld id="{7212CB7A-E8ED-43F5-979C-CC3B56B41A6E}"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Examples - Continued</a:t>
            </a:r>
          </a:p>
        </p:txBody>
      </p:sp>
      <p:sp>
        <p:nvSpPr>
          <p:cNvPr id="52226" name="Rectangle 3"/>
          <p:cNvSpPr>
            <a:spLocks noGrp="1" noRot="1" noChangeArrowheads="1"/>
          </p:cNvSpPr>
          <p:nvPr>
            <p:ph idx="1"/>
          </p:nvPr>
        </p:nvSpPr>
        <p:spPr>
          <a:xfrm>
            <a:off x="1295400" y="1600200"/>
            <a:ext cx="7315200" cy="4267200"/>
          </a:xfrm>
        </p:spPr>
        <p:txBody>
          <a:bodyPr/>
          <a:lstStyle/>
          <a:p>
            <a:pPr eaLnBrk="1" hangingPunct="1"/>
            <a:r>
              <a:rPr lang="en-US" sz="2800" smtClean="0">
                <a:latin typeface="Tahoma" pitchFamily="34" charset="0"/>
                <a:cs typeface="Tahoma" pitchFamily="34" charset="0"/>
              </a:rPr>
              <a:t>Critical Deferred Maintenance – Projected</a:t>
            </a:r>
          </a:p>
          <a:p>
            <a:pPr lvl="1" eaLnBrk="1" hangingPunct="1"/>
            <a:r>
              <a:rPr lang="en-US" sz="2000" smtClean="0">
                <a:latin typeface="Tahoma" pitchFamily="34" charset="0"/>
                <a:cs typeface="Tahoma" pitchFamily="34" charset="0"/>
              </a:rPr>
              <a:t>Mold in residential hall placing inhabitants at risk</a:t>
            </a:r>
          </a:p>
          <a:p>
            <a:pPr lvl="1" eaLnBrk="1" hangingPunct="1"/>
            <a:r>
              <a:rPr lang="en-US" sz="2000" smtClean="0">
                <a:latin typeface="Tahoma" pitchFamily="34" charset="0"/>
                <a:cs typeface="Tahoma" pitchFamily="34" charset="0"/>
              </a:rPr>
              <a:t>Low demand for residential halls at the institution</a:t>
            </a:r>
          </a:p>
          <a:p>
            <a:pPr lvl="1" eaLnBrk="1" hangingPunct="1"/>
            <a:r>
              <a:rPr lang="en-US" sz="2000" smtClean="0">
                <a:latin typeface="Tahoma" pitchFamily="34" charset="0"/>
                <a:cs typeface="Tahoma" pitchFamily="34" charset="0"/>
              </a:rPr>
              <a:t>Financially prudent to delay work two years</a:t>
            </a:r>
          </a:p>
          <a:p>
            <a:pPr lvl="1" eaLnBrk="1" hangingPunct="1"/>
            <a:r>
              <a:rPr lang="en-US" sz="2000" smtClean="0">
                <a:latin typeface="Tahoma" pitchFamily="34" charset="0"/>
                <a:cs typeface="Tahoma" pitchFamily="34" charset="0"/>
              </a:rPr>
              <a:t>Decide to close the hall and abate in two years</a:t>
            </a:r>
          </a:p>
          <a:p>
            <a:pPr eaLnBrk="1" hangingPunct="1"/>
            <a:r>
              <a:rPr lang="en-US" sz="2800" smtClean="0">
                <a:latin typeface="Tahoma" pitchFamily="34" charset="0"/>
                <a:cs typeface="Tahoma" pitchFamily="34" charset="0"/>
              </a:rPr>
              <a:t>Facility Adaptation – Expenditures</a:t>
            </a:r>
          </a:p>
          <a:p>
            <a:pPr lvl="1" eaLnBrk="1" hangingPunct="1"/>
            <a:r>
              <a:rPr lang="en-US" sz="2000" smtClean="0">
                <a:latin typeface="Tahoma" pitchFamily="34" charset="0"/>
                <a:cs typeface="Tahoma" pitchFamily="34" charset="0"/>
              </a:rPr>
              <a:t>Building with 20-student capacity classrooms</a:t>
            </a:r>
          </a:p>
          <a:p>
            <a:pPr lvl="1" eaLnBrk="1" hangingPunct="1"/>
            <a:r>
              <a:rPr lang="en-US" sz="2000" smtClean="0">
                <a:latin typeface="Tahoma" pitchFamily="34" charset="0"/>
                <a:cs typeface="Tahoma" pitchFamily="34" charset="0"/>
              </a:rPr>
              <a:t>40-student capacity required to meet institution’s goals</a:t>
            </a:r>
          </a:p>
          <a:p>
            <a:pPr lvl="1" eaLnBrk="1" hangingPunct="1"/>
            <a:r>
              <a:rPr lang="en-US" sz="2000" smtClean="0">
                <a:latin typeface="Tahoma" pitchFamily="34" charset="0"/>
                <a:cs typeface="Tahoma" pitchFamily="34" charset="0"/>
              </a:rPr>
              <a:t>Dean requests adjacent classroom walls be removed</a:t>
            </a:r>
          </a:p>
          <a:p>
            <a:pPr lvl="1" eaLnBrk="1" hangingPunct="1"/>
            <a:r>
              <a:rPr lang="en-US" sz="2000" smtClean="0">
                <a:latin typeface="Tahoma" pitchFamily="34" charset="0"/>
                <a:cs typeface="Tahoma" pitchFamily="34" charset="0"/>
              </a:rPr>
              <a:t>Funded with Planned Maintenance budget</a:t>
            </a:r>
          </a:p>
          <a:p>
            <a:pPr lvl="1" eaLnBrk="1" hangingPunct="1"/>
            <a:r>
              <a:rPr lang="en-US" sz="2000" smtClean="0">
                <a:latin typeface="Tahoma" pitchFamily="34" charset="0"/>
                <a:cs typeface="Tahoma" pitchFamily="34" charset="0"/>
              </a:rPr>
              <a:t>The work was completed last fiscal year</a:t>
            </a:r>
          </a:p>
          <a:p>
            <a:pPr lvl="1" eaLnBrk="1" hangingPunct="1"/>
            <a:endParaRPr lang="en-US" sz="1600" smtClean="0">
              <a:latin typeface="Tahoma" pitchFamily="34" charset="0"/>
              <a:cs typeface="Tahoma" pitchFamily="34" charset="0"/>
            </a:endParaRPr>
          </a:p>
        </p:txBody>
      </p:sp>
      <p:sp>
        <p:nvSpPr>
          <p:cNvPr id="52227" name="Date Placeholder 4"/>
          <p:cNvSpPr>
            <a:spLocks noGrp="1"/>
          </p:cNvSpPr>
          <p:nvPr>
            <p:ph type="dt" sz="quarter" idx="10"/>
          </p:nvPr>
        </p:nvSpPr>
        <p:spPr>
          <a:noFill/>
        </p:spPr>
        <p:txBody>
          <a:bodyPr/>
          <a:lstStyle/>
          <a:p>
            <a:r>
              <a:rPr lang="en-US"/>
              <a:t>18 OCT 2010</a:t>
            </a:r>
          </a:p>
          <a:p>
            <a:endParaRPr lang="en-US"/>
          </a:p>
        </p:txBody>
      </p:sp>
      <p:sp>
        <p:nvSpPr>
          <p:cNvPr id="52228" name="Footer Placeholder 4"/>
          <p:cNvSpPr>
            <a:spLocks noGrp="1"/>
          </p:cNvSpPr>
          <p:nvPr>
            <p:ph type="ftr" sz="quarter" idx="11"/>
          </p:nvPr>
        </p:nvSpPr>
        <p:spPr>
          <a:noFill/>
        </p:spPr>
        <p:txBody>
          <a:bodyPr/>
          <a:lstStyle/>
          <a:p>
            <a:r>
              <a:rPr lang="en-US"/>
              <a:t>TASSCUBO Primary Members Retreat- 2010</a:t>
            </a:r>
          </a:p>
        </p:txBody>
      </p:sp>
      <p:sp>
        <p:nvSpPr>
          <p:cNvPr id="52229" name="Slide Number Placeholder 5"/>
          <p:cNvSpPr>
            <a:spLocks noGrp="1"/>
          </p:cNvSpPr>
          <p:nvPr>
            <p:ph type="sldNum" sz="quarter" idx="12"/>
          </p:nvPr>
        </p:nvSpPr>
        <p:spPr>
          <a:noFill/>
        </p:spPr>
        <p:txBody>
          <a:bodyPr/>
          <a:lstStyle/>
          <a:p>
            <a:fld id="{4D96B10E-2F4C-4DAA-AC54-50F8EF855A9B}" type="slidenum">
              <a:rPr lang="en-US" smtClean="0"/>
              <a:pPr/>
              <a:t>18</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a:t>
            </a:r>
            <a:br>
              <a:rPr lang="en-US" dirty="0" smtClean="0"/>
            </a:br>
            <a:r>
              <a:rPr lang="en-US" dirty="0" smtClean="0"/>
              <a:t>Comparison</a:t>
            </a:r>
          </a:p>
        </p:txBody>
      </p:sp>
      <p:sp>
        <p:nvSpPr>
          <p:cNvPr id="19458" name="Rectangle 3"/>
          <p:cNvSpPr>
            <a:spLocks noGrp="1" noRot="1" noChangeArrowheads="1"/>
          </p:cNvSpPr>
          <p:nvPr>
            <p:ph idx="1"/>
          </p:nvPr>
        </p:nvSpPr>
        <p:spPr>
          <a:xfrm>
            <a:off x="1295400" y="1600200"/>
            <a:ext cx="7315200" cy="4267200"/>
          </a:xfrm>
        </p:spPr>
        <p:txBody>
          <a:bodyPr/>
          <a:lstStyle/>
          <a:p>
            <a:pPr eaLnBrk="1" hangingPunct="1"/>
            <a:r>
              <a:rPr lang="en-US" smtClean="0">
                <a:latin typeface="Tahoma" pitchFamily="34" charset="0"/>
                <a:cs typeface="Tahoma" pitchFamily="34" charset="0"/>
              </a:rPr>
              <a:t>More complete maintenance picture</a:t>
            </a:r>
          </a:p>
          <a:p>
            <a:pPr eaLnBrk="1" hangingPunct="1"/>
            <a:r>
              <a:rPr lang="en-US" smtClean="0">
                <a:latin typeface="Tahoma" pitchFamily="34" charset="0"/>
                <a:cs typeface="Tahoma" pitchFamily="34" charset="0"/>
              </a:rPr>
              <a:t>Clearer definitions</a:t>
            </a:r>
          </a:p>
          <a:p>
            <a:pPr eaLnBrk="1" hangingPunct="1"/>
            <a:r>
              <a:rPr lang="en-US" smtClean="0">
                <a:latin typeface="Tahoma" pitchFamily="34" charset="0"/>
                <a:cs typeface="Tahoma" pitchFamily="34" charset="0"/>
              </a:rPr>
              <a:t>Simplified value calculation</a:t>
            </a:r>
          </a:p>
          <a:p>
            <a:pPr eaLnBrk="1" hangingPunct="1"/>
            <a:r>
              <a:rPr lang="en-US" smtClean="0">
                <a:latin typeface="Tahoma" pitchFamily="34" charset="0"/>
                <a:cs typeface="Tahoma" pitchFamily="34" charset="0"/>
              </a:rPr>
              <a:t>Reduced data entry</a:t>
            </a:r>
          </a:p>
        </p:txBody>
      </p:sp>
      <p:sp>
        <p:nvSpPr>
          <p:cNvPr id="19459" name="Date Placeholder 4"/>
          <p:cNvSpPr>
            <a:spLocks noGrp="1"/>
          </p:cNvSpPr>
          <p:nvPr>
            <p:ph type="dt" sz="quarter" idx="10"/>
          </p:nvPr>
        </p:nvSpPr>
        <p:spPr>
          <a:noFill/>
        </p:spPr>
        <p:txBody>
          <a:bodyPr/>
          <a:lstStyle/>
          <a:p>
            <a:r>
              <a:rPr lang="en-US"/>
              <a:t>18 OCT 2010</a:t>
            </a:r>
          </a:p>
          <a:p>
            <a:endParaRPr lang="en-US"/>
          </a:p>
        </p:txBody>
      </p:sp>
      <p:sp>
        <p:nvSpPr>
          <p:cNvPr id="19460" name="Footer Placeholder 4"/>
          <p:cNvSpPr>
            <a:spLocks noGrp="1"/>
          </p:cNvSpPr>
          <p:nvPr>
            <p:ph type="ftr" sz="quarter" idx="11"/>
          </p:nvPr>
        </p:nvSpPr>
        <p:spPr>
          <a:noFill/>
        </p:spPr>
        <p:txBody>
          <a:bodyPr/>
          <a:lstStyle/>
          <a:p>
            <a:r>
              <a:rPr lang="en-US"/>
              <a:t>TASSCUBO Primary Members Retreat- 2010</a:t>
            </a:r>
          </a:p>
        </p:txBody>
      </p:sp>
      <p:sp>
        <p:nvSpPr>
          <p:cNvPr id="19461" name="Slide Number Placeholder 5"/>
          <p:cNvSpPr>
            <a:spLocks noGrp="1"/>
          </p:cNvSpPr>
          <p:nvPr>
            <p:ph type="sldNum" sz="quarter" idx="12"/>
          </p:nvPr>
        </p:nvSpPr>
        <p:spPr>
          <a:noFill/>
        </p:spPr>
        <p:txBody>
          <a:bodyPr/>
          <a:lstStyle/>
          <a:p>
            <a:fld id="{2DD12B7A-BB19-4492-805B-44DF75C79573}"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Proposed Standard</a:t>
            </a:r>
          </a:p>
        </p:txBody>
      </p:sp>
      <p:sp>
        <p:nvSpPr>
          <p:cNvPr id="7171" name="Rectangle 3"/>
          <p:cNvSpPr>
            <a:spLocks noGrp="1" noRot="1" noChangeArrowheads="1"/>
          </p:cNvSpPr>
          <p:nvPr>
            <p:ph idx="1"/>
          </p:nvPr>
        </p:nvSpPr>
        <p:spPr>
          <a:xfrm>
            <a:off x="1295400" y="1600200"/>
            <a:ext cx="7315200" cy="4343400"/>
          </a:xfrm>
        </p:spPr>
        <p:txBody>
          <a:bodyPr/>
          <a:lstStyle/>
          <a:p>
            <a:pPr marL="0" indent="0" eaLnBrk="1" hangingPunct="1">
              <a:lnSpc>
                <a:spcPct val="90000"/>
              </a:lnSpc>
              <a:buFontTx/>
              <a:buNone/>
              <a:defRPr/>
            </a:pPr>
            <a:endParaRPr lang="en-US" sz="2000" dirty="0" smtClean="0">
              <a:latin typeface="Tahoma" charset="0"/>
              <a:cs typeface="Tahoma" charset="0"/>
            </a:endParaRPr>
          </a:p>
          <a:p>
            <a:pPr eaLnBrk="1" hangingPunct="1">
              <a:buFontTx/>
              <a:buNone/>
              <a:defRPr/>
            </a:pPr>
            <a:endParaRPr lang="en-US" sz="2000" dirty="0" smtClean="0">
              <a:latin typeface="Tahoma" charset="0"/>
              <a:cs typeface="Tahoma" charset="0"/>
            </a:endParaRPr>
          </a:p>
        </p:txBody>
      </p:sp>
      <p:sp>
        <p:nvSpPr>
          <p:cNvPr id="21507" name="Date Placeholder 4"/>
          <p:cNvSpPr>
            <a:spLocks noGrp="1"/>
          </p:cNvSpPr>
          <p:nvPr>
            <p:ph type="dt" sz="quarter" idx="10"/>
          </p:nvPr>
        </p:nvSpPr>
        <p:spPr>
          <a:noFill/>
        </p:spPr>
        <p:txBody>
          <a:bodyPr/>
          <a:lstStyle/>
          <a:p>
            <a:r>
              <a:rPr lang="en-US"/>
              <a:t>18 OCT 2010</a:t>
            </a:r>
          </a:p>
        </p:txBody>
      </p:sp>
      <p:sp>
        <p:nvSpPr>
          <p:cNvPr id="21508" name="Footer Placeholder 4"/>
          <p:cNvSpPr>
            <a:spLocks noGrp="1"/>
          </p:cNvSpPr>
          <p:nvPr>
            <p:ph type="ftr" sz="quarter" idx="11"/>
          </p:nvPr>
        </p:nvSpPr>
        <p:spPr>
          <a:noFill/>
        </p:spPr>
        <p:txBody>
          <a:bodyPr/>
          <a:lstStyle/>
          <a:p>
            <a:r>
              <a:rPr lang="en-US"/>
              <a:t>TASSCUBO Primary Members Retreat- 2010</a:t>
            </a:r>
          </a:p>
        </p:txBody>
      </p:sp>
      <p:sp>
        <p:nvSpPr>
          <p:cNvPr id="21509" name="Slide Number Placeholder 5"/>
          <p:cNvSpPr>
            <a:spLocks noGrp="1"/>
          </p:cNvSpPr>
          <p:nvPr>
            <p:ph type="sldNum" sz="quarter" idx="12"/>
          </p:nvPr>
        </p:nvSpPr>
        <p:spPr>
          <a:noFill/>
        </p:spPr>
        <p:txBody>
          <a:bodyPr/>
          <a:lstStyle/>
          <a:p>
            <a:fld id="{33ADC761-3330-46F9-B2C8-0DD992902BE2}" type="slidenum">
              <a:rPr lang="en-US" smtClean="0"/>
              <a:pPr/>
              <a:t>3</a:t>
            </a:fld>
            <a:endParaRPr lang="en-US" smtClean="0"/>
          </a:p>
        </p:txBody>
      </p:sp>
      <p:graphicFrame>
        <p:nvGraphicFramePr>
          <p:cNvPr id="8" name="Table 7"/>
          <p:cNvGraphicFramePr>
            <a:graphicFrameLocks noGrp="1"/>
          </p:cNvGraphicFramePr>
          <p:nvPr/>
        </p:nvGraphicFramePr>
        <p:xfrm>
          <a:off x="1295400" y="1676400"/>
          <a:ext cx="7239000" cy="3962400"/>
        </p:xfrm>
        <a:graphic>
          <a:graphicData uri="http://schemas.openxmlformats.org/drawingml/2006/table">
            <a:tbl>
              <a:tblPr firstRow="1" bandRow="1">
                <a:tableStyleId>{D7AC3CCA-C797-4891-BE02-D94E43425B78}</a:tableStyleId>
              </a:tblPr>
              <a:tblGrid>
                <a:gridCol w="3124200"/>
                <a:gridCol w="1447800"/>
                <a:gridCol w="1371600"/>
                <a:gridCol w="1295400"/>
              </a:tblGrid>
              <a:tr h="978739">
                <a:tc gridSpan="4">
                  <a:txBody>
                    <a:bodyPr/>
                    <a:lstStyle/>
                    <a:p>
                      <a:pPr algn="ctr"/>
                      <a:r>
                        <a:rPr lang="en-US" sz="2800" dirty="0" smtClean="0">
                          <a:solidFill>
                            <a:schemeClr val="tx1"/>
                          </a:solidFill>
                        </a:rPr>
                        <a:t>Campus</a:t>
                      </a:r>
                      <a:r>
                        <a:rPr lang="en-US" sz="2800" baseline="0" dirty="0" smtClean="0">
                          <a:solidFill>
                            <a:schemeClr val="tx1"/>
                          </a:solidFill>
                        </a:rPr>
                        <a:t> Condition </a:t>
                      </a:r>
                      <a:r>
                        <a:rPr lang="en-US" sz="2800" dirty="0" smtClean="0">
                          <a:solidFill>
                            <a:schemeClr val="tx1"/>
                          </a:solidFill>
                        </a:rPr>
                        <a:t>Index</a:t>
                      </a:r>
                      <a:endParaRPr lang="en-US" sz="2800" dirty="0">
                        <a:solidFill>
                          <a:schemeClr val="tx1"/>
                        </a:solidFill>
                      </a:endParaRPr>
                    </a:p>
                  </a:txBody>
                  <a:tcPr anchor="ctr">
                    <a:solidFill>
                      <a:schemeClr val="bg2">
                        <a:lumMod val="95000"/>
                        <a:lumOff val="5000"/>
                      </a:schemeClr>
                    </a:solidFill>
                  </a:tcPr>
                </a:tc>
                <a:tc hMerge="1">
                  <a:txBody>
                    <a:bodyPr/>
                    <a:lstStyle/>
                    <a:p>
                      <a:pPr algn="ctr"/>
                      <a:endParaRPr lang="en-US" dirty="0"/>
                    </a:p>
                  </a:txBody>
                  <a:tcPr/>
                </a:tc>
                <a:tc hMerge="1">
                  <a:txBody>
                    <a:bodyPr/>
                    <a:lstStyle/>
                    <a:p>
                      <a:endParaRPr lang="en-US" dirty="0"/>
                    </a:p>
                  </a:txBody>
                  <a:tcPr/>
                </a:tc>
                <a:tc hMerge="1">
                  <a:txBody>
                    <a:bodyPr/>
                    <a:lstStyle/>
                    <a:p>
                      <a:endParaRPr lang="en-US" dirty="0"/>
                    </a:p>
                  </a:txBody>
                  <a:tcPr/>
                </a:tc>
              </a:tr>
              <a:tr h="956609">
                <a:tc>
                  <a:txBody>
                    <a:bodyPr/>
                    <a:lstStyle/>
                    <a:p>
                      <a:pPr algn="r"/>
                      <a:r>
                        <a:rPr lang="en-US" sz="2800" dirty="0" smtClean="0"/>
                        <a:t>Rating</a:t>
                      </a:r>
                      <a:endParaRPr lang="en-US" sz="2800" dirty="0"/>
                    </a:p>
                  </a:txBody>
                  <a:tcPr anchor="ctr"/>
                </a:tc>
                <a:tc>
                  <a:txBody>
                    <a:bodyPr/>
                    <a:lstStyle/>
                    <a:p>
                      <a:pPr algn="ctr"/>
                      <a:r>
                        <a:rPr lang="en-US" sz="2800" dirty="0" smtClean="0"/>
                        <a:t>Good</a:t>
                      </a:r>
                      <a:endParaRPr lang="en-US" sz="2800" dirty="0"/>
                    </a:p>
                  </a:txBody>
                  <a:tcPr anchor="ctr"/>
                </a:tc>
                <a:tc>
                  <a:txBody>
                    <a:bodyPr/>
                    <a:lstStyle/>
                    <a:p>
                      <a:pPr algn="ctr"/>
                      <a:r>
                        <a:rPr lang="en-US" sz="2800" dirty="0" smtClean="0"/>
                        <a:t>Fair</a:t>
                      </a:r>
                      <a:endParaRPr lang="en-US" sz="2800" dirty="0"/>
                    </a:p>
                  </a:txBody>
                  <a:tcPr anchor="ctr"/>
                </a:tc>
                <a:tc>
                  <a:txBody>
                    <a:bodyPr/>
                    <a:lstStyle/>
                    <a:p>
                      <a:pPr algn="ctr"/>
                      <a:r>
                        <a:rPr lang="en-US" sz="2800" dirty="0" smtClean="0"/>
                        <a:t>Poor</a:t>
                      </a:r>
                      <a:endParaRPr lang="en-US" sz="2800" dirty="0"/>
                    </a:p>
                  </a:txBody>
                  <a:tcPr anchor="ctr"/>
                </a:tc>
              </a:tr>
              <a:tr h="1048313">
                <a:tc>
                  <a:txBody>
                    <a:bodyPr/>
                    <a:lstStyle/>
                    <a:p>
                      <a:pPr algn="r"/>
                      <a:r>
                        <a:rPr lang="en-US" sz="2800" dirty="0" smtClean="0"/>
                        <a:t>Percent of Value</a:t>
                      </a:r>
                      <a:endParaRPr lang="en-US" sz="2800" dirty="0"/>
                    </a:p>
                  </a:txBody>
                  <a:tcPr anchor="ctr"/>
                </a:tc>
                <a:tc>
                  <a:txBody>
                    <a:bodyPr/>
                    <a:lstStyle/>
                    <a:p>
                      <a:pPr algn="ctr"/>
                      <a:r>
                        <a:rPr lang="en-US" sz="2800" dirty="0" smtClean="0"/>
                        <a:t>0 – 5</a:t>
                      </a:r>
                      <a:endParaRPr lang="en-US" sz="2800" dirty="0"/>
                    </a:p>
                  </a:txBody>
                  <a:tcPr anchor="ctr"/>
                </a:tc>
                <a:tc>
                  <a:txBody>
                    <a:bodyPr/>
                    <a:lstStyle/>
                    <a:p>
                      <a:pPr algn="ctr"/>
                      <a:r>
                        <a:rPr lang="en-US" sz="2800" dirty="0" smtClean="0"/>
                        <a:t>5 – 10</a:t>
                      </a:r>
                      <a:endParaRPr lang="en-US" sz="2800" dirty="0"/>
                    </a:p>
                  </a:txBody>
                  <a:tcPr anchor="ctr"/>
                </a:tc>
                <a:tc>
                  <a:txBody>
                    <a:bodyPr/>
                    <a:lstStyle/>
                    <a:p>
                      <a:pPr algn="ctr"/>
                      <a:r>
                        <a:rPr lang="en-US" sz="2800" dirty="0" smtClean="0"/>
                        <a:t>&gt;</a:t>
                      </a:r>
                      <a:r>
                        <a:rPr lang="en-US" sz="2800" baseline="0" dirty="0" smtClean="0"/>
                        <a:t> 10</a:t>
                      </a:r>
                      <a:endParaRPr lang="en-US" sz="2800" dirty="0"/>
                    </a:p>
                  </a:txBody>
                  <a:tcPr anchor="ctr"/>
                </a:tc>
              </a:tr>
              <a:tr h="978739">
                <a:tc>
                  <a:txBody>
                    <a:bodyPr/>
                    <a:lstStyle/>
                    <a:p>
                      <a:pPr algn="r"/>
                      <a:r>
                        <a:rPr lang="en-US" sz="2800" dirty="0" smtClean="0"/>
                        <a:t>Standard</a:t>
                      </a:r>
                      <a:endParaRPr lang="en-US" sz="2800" dirty="0"/>
                    </a:p>
                  </a:txBody>
                  <a:tcPr anchor="ctr"/>
                </a:tc>
                <a:tc>
                  <a:txBody>
                    <a:bodyPr/>
                    <a:lstStyle/>
                    <a:p>
                      <a:pPr algn="ctr"/>
                      <a:r>
                        <a:rPr lang="en-US" sz="2800" dirty="0" smtClean="0"/>
                        <a:t>Meets</a:t>
                      </a:r>
                      <a:endParaRPr lang="en-US" sz="2800" dirty="0"/>
                    </a:p>
                  </a:txBody>
                  <a:tcPr anchor="ctr"/>
                </a:tc>
                <a:tc gridSpan="2">
                  <a:txBody>
                    <a:bodyPr/>
                    <a:lstStyle/>
                    <a:p>
                      <a:pPr algn="ctr"/>
                      <a:r>
                        <a:rPr lang="en-US" sz="2800" dirty="0" smtClean="0"/>
                        <a:t>Does Not Meet</a:t>
                      </a:r>
                    </a:p>
                  </a:txBody>
                  <a:tcPr anchor="ctr"/>
                </a:tc>
                <a:tc hMerge="1">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Standard Calculation</a:t>
            </a:r>
          </a:p>
        </p:txBody>
      </p:sp>
      <p:sp>
        <p:nvSpPr>
          <p:cNvPr id="23554" name="Date Placeholder 4"/>
          <p:cNvSpPr>
            <a:spLocks noGrp="1"/>
          </p:cNvSpPr>
          <p:nvPr>
            <p:ph type="dt" sz="quarter" idx="10"/>
          </p:nvPr>
        </p:nvSpPr>
        <p:spPr>
          <a:noFill/>
        </p:spPr>
        <p:txBody>
          <a:bodyPr/>
          <a:lstStyle/>
          <a:p>
            <a:r>
              <a:rPr lang="en-US"/>
              <a:t>18 OCT 2010</a:t>
            </a:r>
          </a:p>
        </p:txBody>
      </p:sp>
      <p:sp>
        <p:nvSpPr>
          <p:cNvPr id="23555" name="Footer Placeholder 4"/>
          <p:cNvSpPr>
            <a:spLocks noGrp="1"/>
          </p:cNvSpPr>
          <p:nvPr>
            <p:ph type="ftr" sz="quarter" idx="11"/>
          </p:nvPr>
        </p:nvSpPr>
        <p:spPr>
          <a:noFill/>
        </p:spPr>
        <p:txBody>
          <a:bodyPr/>
          <a:lstStyle/>
          <a:p>
            <a:r>
              <a:rPr lang="en-US"/>
              <a:t>TASSCUBO Primary Members Retreat- 2010</a:t>
            </a:r>
          </a:p>
        </p:txBody>
      </p:sp>
      <p:sp>
        <p:nvSpPr>
          <p:cNvPr id="23556" name="Slide Number Placeholder 5"/>
          <p:cNvSpPr>
            <a:spLocks noGrp="1"/>
          </p:cNvSpPr>
          <p:nvPr>
            <p:ph type="sldNum" sz="quarter" idx="12"/>
          </p:nvPr>
        </p:nvSpPr>
        <p:spPr>
          <a:noFill/>
        </p:spPr>
        <p:txBody>
          <a:bodyPr/>
          <a:lstStyle/>
          <a:p>
            <a:fld id="{0C2CE308-47DA-4DEA-8A0F-524C747C6474}" type="slidenum">
              <a:rPr lang="en-US" smtClean="0"/>
              <a:pPr/>
              <a:t>4</a:t>
            </a:fld>
            <a:endParaRPr lang="en-US" smtClean="0"/>
          </a:p>
        </p:txBody>
      </p:sp>
      <p:sp>
        <p:nvSpPr>
          <p:cNvPr id="9" name="Rectangle 3"/>
          <p:cNvSpPr txBox="1">
            <a:spLocks noRot="1" noChangeArrowheads="1"/>
          </p:cNvSpPr>
          <p:nvPr/>
        </p:nvSpPr>
        <p:spPr bwMode="auto">
          <a:xfrm>
            <a:off x="1295400" y="1524000"/>
            <a:ext cx="7315200" cy="4267200"/>
          </a:xfrm>
          <a:prstGeom prst="rect">
            <a:avLst/>
          </a:prstGeom>
          <a:noFill/>
          <a:ln w="9525">
            <a:noFill/>
            <a:miter lim="800000"/>
            <a:headEnd/>
            <a:tailEnd/>
          </a:ln>
        </p:spPr>
        <p:txBody>
          <a:bodyPr/>
          <a:lstStyle/>
          <a:p>
            <a:pPr marL="342900" indent="-342900">
              <a:spcBef>
                <a:spcPct val="20000"/>
              </a:spcBef>
              <a:defRPr/>
            </a:pPr>
            <a:r>
              <a:rPr lang="en-US" sz="3600" u="sng" dirty="0">
                <a:solidFill>
                  <a:schemeClr val="bg2"/>
                </a:solidFill>
                <a:latin typeface="Arial" pitchFamily="34" charset="0"/>
              </a:rPr>
              <a:t>E&amp;G Deferred Maintenance      </a:t>
            </a:r>
            <a:endParaRPr lang="en-US" sz="3600" dirty="0">
              <a:solidFill>
                <a:schemeClr val="bg2"/>
              </a:solidFill>
              <a:latin typeface="Arial" pitchFamily="34" charset="0"/>
            </a:endParaRPr>
          </a:p>
          <a:p>
            <a:pPr marL="342900" indent="-342900">
              <a:spcBef>
                <a:spcPct val="20000"/>
              </a:spcBef>
              <a:defRPr/>
            </a:pPr>
            <a:r>
              <a:rPr lang="en-US" sz="3600" dirty="0">
                <a:solidFill>
                  <a:schemeClr val="bg2"/>
                </a:solidFill>
                <a:latin typeface="Arial" pitchFamily="34" charset="0"/>
              </a:rPr>
              <a:t>(E&amp;G NASF) * 1.67 * (Base Rate)</a:t>
            </a:r>
          </a:p>
          <a:p>
            <a:pPr lvl="1">
              <a:defRPr/>
            </a:pPr>
            <a:endParaRPr lang="en-US" sz="2000" u="sng" dirty="0"/>
          </a:p>
          <a:p>
            <a:pPr lvl="1">
              <a:defRPr/>
            </a:pPr>
            <a:r>
              <a:rPr lang="en-US" sz="3200" u="sng" dirty="0">
                <a:solidFill>
                  <a:schemeClr val="bg2"/>
                </a:solidFill>
              </a:rPr>
              <a:t>Example</a:t>
            </a:r>
          </a:p>
          <a:p>
            <a:pPr lvl="1">
              <a:defRPr/>
            </a:pPr>
            <a:r>
              <a:rPr lang="en-US" sz="2400" dirty="0">
                <a:solidFill>
                  <a:schemeClr val="bg2"/>
                </a:solidFill>
              </a:rPr>
              <a:t>E&amp;G Deferred Maintenance = $50,100</a:t>
            </a:r>
          </a:p>
          <a:p>
            <a:pPr lvl="1">
              <a:defRPr/>
            </a:pPr>
            <a:r>
              <a:rPr lang="en-US" sz="2400" dirty="0">
                <a:solidFill>
                  <a:schemeClr val="bg2"/>
                </a:solidFill>
              </a:rPr>
              <a:t>E&amp;G NASF = 5,000</a:t>
            </a:r>
          </a:p>
          <a:p>
            <a:pPr lvl="1">
              <a:defRPr/>
            </a:pPr>
            <a:r>
              <a:rPr lang="en-US" sz="2400" dirty="0">
                <a:solidFill>
                  <a:schemeClr val="bg2"/>
                </a:solidFill>
              </a:rPr>
              <a:t>NASF to Gross Conversion = 1.67</a:t>
            </a:r>
          </a:p>
          <a:p>
            <a:pPr lvl="1">
              <a:defRPr/>
            </a:pPr>
            <a:r>
              <a:rPr lang="en-US" sz="2400" dirty="0">
                <a:solidFill>
                  <a:schemeClr val="bg2"/>
                </a:solidFill>
              </a:rPr>
              <a:t>Base Rate = $300</a:t>
            </a:r>
          </a:p>
          <a:p>
            <a:pPr lvl="1">
              <a:defRPr/>
            </a:pPr>
            <a:endParaRPr lang="en-US" sz="2400" dirty="0">
              <a:solidFill>
                <a:schemeClr val="bg2"/>
              </a:solidFill>
            </a:endParaRPr>
          </a:p>
          <a:p>
            <a:pPr lvl="1">
              <a:defRPr/>
            </a:pPr>
            <a:r>
              <a:rPr lang="en-US" sz="2400" dirty="0">
                <a:solidFill>
                  <a:schemeClr val="bg2"/>
                </a:solidFill>
              </a:rPr>
              <a:t>$50,100/(5,000 * $300 * 1.67) = 2% = Good</a:t>
            </a:r>
            <a:endParaRPr lang="en-US" sz="2000" dirty="0">
              <a:solidFill>
                <a:schemeClr val="bg2"/>
              </a:solidFill>
              <a:cs typeface="Tahoma" pitchFamily="34" charset="0"/>
            </a:endParaRPr>
          </a:p>
          <a:p>
            <a:pPr marL="342900" indent="-342900">
              <a:spcBef>
                <a:spcPct val="20000"/>
              </a:spcBef>
              <a:defRPr/>
            </a:pPr>
            <a:endParaRPr lang="en-US" sz="3600" kern="0" dirty="0">
              <a:solidFill>
                <a:schemeClr val="bg2"/>
              </a:solidFill>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Institution-Wide Calculation</a:t>
            </a:r>
          </a:p>
        </p:txBody>
      </p:sp>
      <p:sp>
        <p:nvSpPr>
          <p:cNvPr id="9219" name="Rectangle 3"/>
          <p:cNvSpPr>
            <a:spLocks noGrp="1" noRot="1" noChangeArrowheads="1"/>
          </p:cNvSpPr>
          <p:nvPr>
            <p:ph idx="1"/>
          </p:nvPr>
        </p:nvSpPr>
        <p:spPr>
          <a:xfrm>
            <a:off x="1295400" y="1600200"/>
            <a:ext cx="7315200" cy="4495800"/>
          </a:xfrm>
          <a:ln>
            <a:solidFill>
              <a:schemeClr val="accent1"/>
            </a:solidFill>
          </a:ln>
        </p:spPr>
        <p:txBody>
          <a:bodyPr/>
          <a:lstStyle/>
          <a:p>
            <a:pPr eaLnBrk="1" hangingPunct="1">
              <a:buFontTx/>
              <a:buNone/>
              <a:defRPr/>
            </a:pPr>
            <a:r>
              <a:rPr lang="en-US" sz="2800" u="sng" dirty="0" smtClean="0"/>
              <a:t>All Deferred Maintenance      </a:t>
            </a:r>
            <a:endParaRPr lang="en-US" sz="2800" dirty="0" smtClean="0"/>
          </a:p>
          <a:p>
            <a:pPr eaLnBrk="1" hangingPunct="1">
              <a:buFontTx/>
              <a:buNone/>
              <a:defRPr/>
            </a:pPr>
            <a:r>
              <a:rPr lang="en-US" sz="2800" dirty="0" smtClean="0"/>
              <a:t>(GSF) * 1.25 * (Base Rate)</a:t>
            </a:r>
          </a:p>
          <a:p>
            <a:pPr lvl="1" eaLnBrk="1" hangingPunct="1">
              <a:buFontTx/>
              <a:buNone/>
              <a:defRPr/>
            </a:pPr>
            <a:endParaRPr lang="en-US" sz="1050" u="sng" dirty="0" smtClean="0">
              <a:latin typeface="Tahoma" pitchFamily="34" charset="0"/>
              <a:cs typeface="Tahoma" pitchFamily="34" charset="0"/>
            </a:endParaRPr>
          </a:p>
          <a:p>
            <a:pPr lvl="1" eaLnBrk="1" hangingPunct="1">
              <a:buFontTx/>
              <a:buNone/>
              <a:defRPr/>
            </a:pPr>
            <a:r>
              <a:rPr lang="en-US" sz="3200" u="sng" dirty="0" smtClean="0">
                <a:latin typeface="Tahoma" pitchFamily="34" charset="0"/>
                <a:cs typeface="Tahoma" pitchFamily="34" charset="0"/>
              </a:rPr>
              <a:t>Example</a:t>
            </a:r>
          </a:p>
          <a:p>
            <a:pPr lvl="1" eaLnBrk="1" hangingPunct="1">
              <a:buFontTx/>
              <a:buNone/>
              <a:defRPr/>
            </a:pPr>
            <a:r>
              <a:rPr lang="en-US" sz="2400" dirty="0" smtClean="0"/>
              <a:t>All Deferred Maintenance = $33,750</a:t>
            </a:r>
          </a:p>
          <a:p>
            <a:pPr lvl="1" eaLnBrk="1" hangingPunct="1">
              <a:buFontTx/>
              <a:buNone/>
              <a:defRPr/>
            </a:pPr>
            <a:r>
              <a:rPr lang="en-US" sz="2400" dirty="0" smtClean="0"/>
              <a:t>GSF = 9,000</a:t>
            </a:r>
          </a:p>
          <a:p>
            <a:pPr lvl="1" eaLnBrk="1" hangingPunct="1">
              <a:buFontTx/>
              <a:buNone/>
              <a:defRPr/>
            </a:pPr>
            <a:r>
              <a:rPr lang="en-US" sz="2400" dirty="0" smtClean="0"/>
              <a:t>Infrastructure Add-on = 1.25</a:t>
            </a:r>
          </a:p>
          <a:p>
            <a:pPr lvl="1" eaLnBrk="1" hangingPunct="1">
              <a:buFontTx/>
              <a:buNone/>
              <a:defRPr/>
            </a:pPr>
            <a:r>
              <a:rPr lang="en-US" sz="2400" dirty="0" smtClean="0"/>
              <a:t>Base Rate = $300</a:t>
            </a:r>
          </a:p>
          <a:p>
            <a:pPr lvl="1" eaLnBrk="1" hangingPunct="1">
              <a:buFontTx/>
              <a:buNone/>
              <a:defRPr/>
            </a:pPr>
            <a:endParaRPr lang="en-US" sz="2400" dirty="0" smtClean="0"/>
          </a:p>
          <a:p>
            <a:pPr lvl="1" eaLnBrk="1" hangingPunct="1">
              <a:buFontTx/>
              <a:buNone/>
              <a:defRPr/>
            </a:pPr>
            <a:r>
              <a:rPr lang="en-US" sz="2400" dirty="0" smtClean="0"/>
              <a:t>$33,750/(9,000 * 1.25 * $300) = 1%</a:t>
            </a:r>
            <a:endParaRPr lang="en-US" dirty="0" smtClean="0">
              <a:latin typeface="Tahoma" pitchFamily="34" charset="0"/>
              <a:cs typeface="Tahoma" pitchFamily="34" charset="0"/>
            </a:endParaRPr>
          </a:p>
          <a:p>
            <a:pPr eaLnBrk="1" hangingPunct="1">
              <a:buFontTx/>
              <a:buNone/>
              <a:defRPr/>
            </a:pPr>
            <a:endParaRPr lang="en-US" sz="1600" dirty="0" smtClean="0">
              <a:latin typeface="Tahoma" pitchFamily="34" charset="0"/>
              <a:cs typeface="Tahoma" pitchFamily="34" charset="0"/>
            </a:endParaRPr>
          </a:p>
        </p:txBody>
      </p:sp>
      <p:sp>
        <p:nvSpPr>
          <p:cNvPr id="25603" name="Date Placeholder 4"/>
          <p:cNvSpPr>
            <a:spLocks noGrp="1"/>
          </p:cNvSpPr>
          <p:nvPr>
            <p:ph type="dt" sz="quarter" idx="10"/>
          </p:nvPr>
        </p:nvSpPr>
        <p:spPr>
          <a:noFill/>
        </p:spPr>
        <p:txBody>
          <a:bodyPr/>
          <a:lstStyle/>
          <a:p>
            <a:r>
              <a:rPr lang="en-US"/>
              <a:t>18 OCT 2010</a:t>
            </a:r>
          </a:p>
          <a:p>
            <a:endParaRPr lang="en-US"/>
          </a:p>
        </p:txBody>
      </p:sp>
      <p:sp>
        <p:nvSpPr>
          <p:cNvPr id="25604" name="Footer Placeholder 4"/>
          <p:cNvSpPr>
            <a:spLocks noGrp="1"/>
          </p:cNvSpPr>
          <p:nvPr>
            <p:ph type="ftr" sz="quarter" idx="11"/>
          </p:nvPr>
        </p:nvSpPr>
        <p:spPr>
          <a:noFill/>
        </p:spPr>
        <p:txBody>
          <a:bodyPr/>
          <a:lstStyle/>
          <a:p>
            <a:r>
              <a:rPr lang="en-US"/>
              <a:t>TASSCUBO Primary Members Retreat- 2010</a:t>
            </a:r>
          </a:p>
        </p:txBody>
      </p:sp>
      <p:sp>
        <p:nvSpPr>
          <p:cNvPr id="25605" name="Slide Number Placeholder 5"/>
          <p:cNvSpPr>
            <a:spLocks noGrp="1"/>
          </p:cNvSpPr>
          <p:nvPr>
            <p:ph type="sldNum" sz="quarter" idx="12"/>
          </p:nvPr>
        </p:nvSpPr>
        <p:spPr>
          <a:noFill/>
        </p:spPr>
        <p:txBody>
          <a:bodyPr/>
          <a:lstStyle/>
          <a:p>
            <a:fld id="{BBF7C422-4331-4683-A8EE-9F183749BAFE}"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Base Rate</a:t>
            </a:r>
          </a:p>
        </p:txBody>
      </p:sp>
      <p:sp>
        <p:nvSpPr>
          <p:cNvPr id="27650" name="Date Placeholder 4"/>
          <p:cNvSpPr>
            <a:spLocks noGrp="1"/>
          </p:cNvSpPr>
          <p:nvPr>
            <p:ph type="dt" sz="quarter" idx="10"/>
          </p:nvPr>
        </p:nvSpPr>
        <p:spPr>
          <a:noFill/>
        </p:spPr>
        <p:txBody>
          <a:bodyPr/>
          <a:lstStyle/>
          <a:p>
            <a:r>
              <a:rPr lang="en-US"/>
              <a:t>18 OCT 2010</a:t>
            </a:r>
          </a:p>
          <a:p>
            <a:endParaRPr lang="en-US"/>
          </a:p>
        </p:txBody>
      </p:sp>
      <p:sp>
        <p:nvSpPr>
          <p:cNvPr id="27651" name="Footer Placeholder 4"/>
          <p:cNvSpPr>
            <a:spLocks noGrp="1"/>
          </p:cNvSpPr>
          <p:nvPr>
            <p:ph type="ftr" sz="quarter" idx="11"/>
          </p:nvPr>
        </p:nvSpPr>
        <p:spPr>
          <a:noFill/>
        </p:spPr>
        <p:txBody>
          <a:bodyPr/>
          <a:lstStyle/>
          <a:p>
            <a:r>
              <a:rPr lang="en-US"/>
              <a:t>TASSCUBO Primary Members Retreat- 2010</a:t>
            </a:r>
          </a:p>
        </p:txBody>
      </p:sp>
      <p:sp>
        <p:nvSpPr>
          <p:cNvPr id="27652" name="Slide Number Placeholder 5"/>
          <p:cNvSpPr>
            <a:spLocks noGrp="1"/>
          </p:cNvSpPr>
          <p:nvPr>
            <p:ph type="sldNum" sz="quarter" idx="12"/>
          </p:nvPr>
        </p:nvSpPr>
        <p:spPr>
          <a:noFill/>
        </p:spPr>
        <p:txBody>
          <a:bodyPr/>
          <a:lstStyle/>
          <a:p>
            <a:fld id="{D0D486FD-2109-4E27-B5EF-848A53617477}" type="slidenum">
              <a:rPr lang="en-US" smtClean="0"/>
              <a:pPr/>
              <a:t>6</a:t>
            </a:fld>
            <a:endParaRPr lang="en-US" smtClean="0"/>
          </a:p>
        </p:txBody>
      </p:sp>
      <p:sp>
        <p:nvSpPr>
          <p:cNvPr id="7" name="Rectangle 3"/>
          <p:cNvSpPr txBox="1">
            <a:spLocks noRot="1" noChangeArrowheads="1"/>
          </p:cNvSpPr>
          <p:nvPr/>
        </p:nvSpPr>
        <p:spPr bwMode="auto">
          <a:xfrm>
            <a:off x="1295400" y="1600200"/>
            <a:ext cx="7315200" cy="4267200"/>
          </a:xfrm>
          <a:prstGeom prst="rect">
            <a:avLst/>
          </a:prstGeom>
          <a:noFill/>
          <a:ln w="9525">
            <a:noFill/>
            <a:miter lim="800000"/>
            <a:headEnd/>
            <a:tailEnd/>
          </a:ln>
        </p:spPr>
        <p:txBody>
          <a:bodyPr/>
          <a:lstStyle/>
          <a:p>
            <a:pPr marL="285750" indent="-285750">
              <a:spcBef>
                <a:spcPct val="20000"/>
              </a:spcBef>
              <a:buFont typeface="Arial" pitchFamily="34" charset="0"/>
              <a:buChar char="•"/>
              <a:defRPr/>
            </a:pPr>
            <a:r>
              <a:rPr lang="en-US" sz="2800" kern="0" dirty="0">
                <a:solidFill>
                  <a:schemeClr val="bg2"/>
                </a:solidFill>
                <a:cs typeface="Tahoma" pitchFamily="34" charset="0"/>
              </a:rPr>
              <a:t>Separate GAI and HRI rates</a:t>
            </a:r>
          </a:p>
          <a:p>
            <a:pPr marL="285750" indent="-285750">
              <a:spcBef>
                <a:spcPct val="20000"/>
              </a:spcBef>
              <a:buFont typeface="Arial" pitchFamily="34" charset="0"/>
              <a:buChar char="•"/>
              <a:defRPr/>
            </a:pPr>
            <a:r>
              <a:rPr lang="en-US" sz="2800" kern="0" dirty="0">
                <a:solidFill>
                  <a:schemeClr val="bg2"/>
                </a:solidFill>
                <a:cs typeface="Tahoma" pitchFamily="34" charset="0"/>
              </a:rPr>
              <a:t>Use CPI-U inflation adjustment</a:t>
            </a:r>
          </a:p>
          <a:p>
            <a:pPr marL="285750" indent="-285750">
              <a:spcBef>
                <a:spcPct val="20000"/>
              </a:spcBef>
              <a:buFont typeface="Arial" pitchFamily="34" charset="0"/>
              <a:buChar char="•"/>
              <a:defRPr/>
            </a:pPr>
            <a:r>
              <a:rPr lang="en-US" sz="2800" kern="0" dirty="0">
                <a:solidFill>
                  <a:schemeClr val="bg2"/>
                </a:solidFill>
                <a:cs typeface="Tahoma" pitchFamily="34" charset="0"/>
              </a:rPr>
              <a:t>Exclusion “Other” facility types</a:t>
            </a:r>
          </a:p>
          <a:p>
            <a:pPr marL="285750" indent="-285750">
              <a:spcBef>
                <a:spcPct val="20000"/>
              </a:spcBef>
              <a:buFont typeface="Arial" pitchFamily="34" charset="0"/>
              <a:buChar char="•"/>
              <a:defRPr/>
            </a:pPr>
            <a:endParaRPr lang="en-US" sz="1600" kern="0" dirty="0">
              <a:solidFill>
                <a:schemeClr val="bg2"/>
              </a:solidFill>
              <a:cs typeface="Tahoma" pitchFamily="34" charset="0"/>
            </a:endParaRPr>
          </a:p>
          <a:p>
            <a:pPr marL="742950" lvl="1" indent="-285750">
              <a:spcBef>
                <a:spcPct val="20000"/>
              </a:spcBef>
              <a:defRPr/>
            </a:pPr>
            <a:r>
              <a:rPr lang="en-US" sz="2800" kern="0" dirty="0">
                <a:solidFill>
                  <a:schemeClr val="bg2"/>
                </a:solidFill>
                <a:cs typeface="Tahoma" pitchFamily="34" charset="0"/>
              </a:rPr>
              <a:t>Average (Adjusted Cost / GSF) </a:t>
            </a:r>
          </a:p>
          <a:p>
            <a:pPr marL="1200150" lvl="2" indent="-285750">
              <a:spcBef>
                <a:spcPct val="20000"/>
              </a:spcBef>
              <a:defRPr/>
            </a:pPr>
            <a:r>
              <a:rPr lang="en-US" sz="2400" kern="0" dirty="0">
                <a:solidFill>
                  <a:schemeClr val="bg2"/>
                </a:solidFill>
                <a:cs typeface="Tahoma" pitchFamily="34" charset="0"/>
              </a:rPr>
              <a:t>For the last 10 Projects</a:t>
            </a:r>
          </a:p>
          <a:p>
            <a:pPr marL="1200150" lvl="2" indent="-285750">
              <a:spcBef>
                <a:spcPct val="20000"/>
              </a:spcBef>
              <a:defRPr/>
            </a:pPr>
            <a:r>
              <a:rPr lang="en-US" sz="2400" kern="0" dirty="0">
                <a:solidFill>
                  <a:schemeClr val="bg2"/>
                </a:solidFill>
                <a:cs typeface="Tahoma" pitchFamily="34" charset="0"/>
              </a:rPr>
              <a:t>New Construction</a:t>
            </a:r>
          </a:p>
          <a:p>
            <a:pPr marL="1200150" lvl="2" indent="-285750">
              <a:spcBef>
                <a:spcPct val="20000"/>
              </a:spcBef>
              <a:defRPr/>
            </a:pPr>
            <a:r>
              <a:rPr lang="en-US" sz="2400" kern="0" dirty="0">
                <a:solidFill>
                  <a:schemeClr val="bg2"/>
                </a:solidFill>
                <a:cs typeface="Tahoma" pitchFamily="34" charset="0"/>
              </a:rPr>
              <a:t>Over 50,000 GSF</a:t>
            </a:r>
          </a:p>
          <a:p>
            <a:pPr marL="1200150" lvl="2" indent="-285750">
              <a:spcBef>
                <a:spcPct val="20000"/>
              </a:spcBef>
              <a:defRPr/>
            </a:pPr>
            <a:r>
              <a:rPr lang="en-US" sz="2400" kern="0" dirty="0">
                <a:solidFill>
                  <a:schemeClr val="bg2"/>
                </a:solidFill>
                <a:cs typeface="Tahoma" pitchFamily="34" charset="0"/>
              </a:rPr>
              <a:t>With E&amp;G Space</a:t>
            </a:r>
            <a:endParaRPr lang="en-US" sz="2800" kern="0" dirty="0">
              <a:solidFill>
                <a:schemeClr val="bg2"/>
              </a:solidFill>
              <a:cs typeface="Tahoma" pitchFamily="34" charset="0"/>
            </a:endParaRPr>
          </a:p>
          <a:p>
            <a:pPr marL="342900" indent="-342900">
              <a:spcBef>
                <a:spcPct val="20000"/>
              </a:spcBef>
              <a:buFontTx/>
              <a:buChar char="•"/>
              <a:defRPr/>
            </a:pPr>
            <a:endParaRPr lang="en-US" sz="1600" kern="0" dirty="0">
              <a:solidFill>
                <a:schemeClr val="bg2"/>
              </a:solidFill>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Institution Maintenance Report (MP2)</a:t>
            </a:r>
          </a:p>
        </p:txBody>
      </p:sp>
      <p:sp>
        <p:nvSpPr>
          <p:cNvPr id="29698" name="Date Placeholder 4"/>
          <p:cNvSpPr>
            <a:spLocks noGrp="1"/>
          </p:cNvSpPr>
          <p:nvPr>
            <p:ph type="dt" sz="quarter" idx="10"/>
          </p:nvPr>
        </p:nvSpPr>
        <p:spPr>
          <a:noFill/>
        </p:spPr>
        <p:txBody>
          <a:bodyPr/>
          <a:lstStyle/>
          <a:p>
            <a:r>
              <a:rPr lang="en-US"/>
              <a:t>07 OCT 2010</a:t>
            </a:r>
          </a:p>
          <a:p>
            <a:endParaRPr lang="en-US"/>
          </a:p>
        </p:txBody>
      </p:sp>
      <p:sp>
        <p:nvSpPr>
          <p:cNvPr id="29699" name="Footer Placeholder 4"/>
          <p:cNvSpPr>
            <a:spLocks noGrp="1"/>
          </p:cNvSpPr>
          <p:nvPr>
            <p:ph type="ftr" sz="quarter" idx="11"/>
          </p:nvPr>
        </p:nvSpPr>
        <p:spPr>
          <a:noFill/>
        </p:spPr>
        <p:txBody>
          <a:bodyPr/>
          <a:lstStyle/>
          <a:p>
            <a:r>
              <a:rPr lang="en-US"/>
              <a:t>TASSCUBO Primary Members Retreat- 2010</a:t>
            </a:r>
          </a:p>
        </p:txBody>
      </p:sp>
      <p:sp>
        <p:nvSpPr>
          <p:cNvPr id="29700" name="Slide Number Placeholder 5"/>
          <p:cNvSpPr>
            <a:spLocks noGrp="1"/>
          </p:cNvSpPr>
          <p:nvPr>
            <p:ph type="sldNum" sz="quarter" idx="12"/>
          </p:nvPr>
        </p:nvSpPr>
        <p:spPr>
          <a:noFill/>
        </p:spPr>
        <p:txBody>
          <a:bodyPr/>
          <a:lstStyle/>
          <a:p>
            <a:fld id="{12CF6473-DCC5-4EC4-8E68-B6C1F388EBE9}" type="slidenum">
              <a:rPr lang="en-US" smtClean="0"/>
              <a:pPr/>
              <a:t>7</a:t>
            </a:fld>
            <a:endParaRPr lang="en-US" smtClean="0"/>
          </a:p>
        </p:txBody>
      </p:sp>
      <p:sp>
        <p:nvSpPr>
          <p:cNvPr id="29701" name="Rectangle 3"/>
          <p:cNvSpPr>
            <a:spLocks noGrp="1" noRot="1" noChangeArrowheads="1"/>
          </p:cNvSpPr>
          <p:nvPr>
            <p:ph idx="1"/>
          </p:nvPr>
        </p:nvSpPr>
        <p:spPr>
          <a:xfrm>
            <a:off x="1295400" y="1600200"/>
            <a:ext cx="7315200" cy="4267200"/>
          </a:xfrm>
        </p:spPr>
        <p:txBody>
          <a:bodyPr/>
          <a:lstStyle/>
          <a:p>
            <a:pPr eaLnBrk="1" hangingPunct="1"/>
            <a:r>
              <a:rPr lang="en-US" sz="2800" smtClean="0">
                <a:latin typeface="Tahoma" pitchFamily="34" charset="0"/>
                <a:cs typeface="Tahoma" pitchFamily="34" charset="0"/>
              </a:rPr>
              <a:t>Combine MP2 and MP4 into one Report</a:t>
            </a:r>
          </a:p>
          <a:p>
            <a:pPr eaLnBrk="1" hangingPunct="1"/>
            <a:r>
              <a:rPr lang="en-US" sz="2800" smtClean="0">
                <a:latin typeface="Tahoma" pitchFamily="34" charset="0"/>
                <a:cs typeface="Tahoma" pitchFamily="34" charset="0"/>
              </a:rPr>
              <a:t>Collect information by building</a:t>
            </a:r>
          </a:p>
          <a:p>
            <a:pPr eaLnBrk="1" hangingPunct="1"/>
            <a:r>
              <a:rPr lang="en-US" sz="2800" smtClean="0">
                <a:latin typeface="Tahoma" pitchFamily="34" charset="0"/>
                <a:cs typeface="Tahoma" pitchFamily="34" charset="0"/>
              </a:rPr>
              <a:t>Collect additional maintenance types</a:t>
            </a:r>
            <a:endParaRPr lang="en-US" smtClean="0">
              <a:latin typeface="Tahoma" pitchFamily="34" charset="0"/>
              <a:cs typeface="Tahoma" pitchFamily="34" charset="0"/>
            </a:endParaRPr>
          </a:p>
        </p:txBody>
      </p:sp>
      <p:pic>
        <p:nvPicPr>
          <p:cNvPr id="29702" name="Picture 5"/>
          <p:cNvPicPr>
            <a:picLocks noChangeAspect="1" noChangeArrowheads="1"/>
          </p:cNvPicPr>
          <p:nvPr/>
        </p:nvPicPr>
        <p:blipFill>
          <a:blip r:embed="rId3" cstate="print"/>
          <a:srcRect l="2531" t="17931" r="2531" b="15237"/>
          <a:stretch>
            <a:fillRect/>
          </a:stretch>
        </p:blipFill>
        <p:spPr bwMode="auto">
          <a:xfrm>
            <a:off x="2209800" y="3165475"/>
            <a:ext cx="5638800" cy="308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Institution Maintenance Report (MP2)</a:t>
            </a:r>
          </a:p>
        </p:txBody>
      </p:sp>
      <p:sp>
        <p:nvSpPr>
          <p:cNvPr id="31746" name="Date Placeholder 4"/>
          <p:cNvSpPr>
            <a:spLocks noGrp="1"/>
          </p:cNvSpPr>
          <p:nvPr>
            <p:ph type="dt" sz="quarter" idx="10"/>
          </p:nvPr>
        </p:nvSpPr>
        <p:spPr>
          <a:noFill/>
        </p:spPr>
        <p:txBody>
          <a:bodyPr/>
          <a:lstStyle/>
          <a:p>
            <a:r>
              <a:rPr lang="en-US"/>
              <a:t>18 OCT 2010</a:t>
            </a:r>
          </a:p>
          <a:p>
            <a:endParaRPr lang="en-US"/>
          </a:p>
        </p:txBody>
      </p:sp>
      <p:sp>
        <p:nvSpPr>
          <p:cNvPr id="31747" name="Footer Placeholder 4"/>
          <p:cNvSpPr>
            <a:spLocks noGrp="1"/>
          </p:cNvSpPr>
          <p:nvPr>
            <p:ph type="ftr" sz="quarter" idx="11"/>
          </p:nvPr>
        </p:nvSpPr>
        <p:spPr>
          <a:noFill/>
        </p:spPr>
        <p:txBody>
          <a:bodyPr/>
          <a:lstStyle/>
          <a:p>
            <a:r>
              <a:rPr lang="en-US"/>
              <a:t>TASSCUBO Primary Members Retreat- 2010</a:t>
            </a:r>
          </a:p>
        </p:txBody>
      </p:sp>
      <p:sp>
        <p:nvSpPr>
          <p:cNvPr id="31748" name="Slide Number Placeholder 5"/>
          <p:cNvSpPr>
            <a:spLocks noGrp="1"/>
          </p:cNvSpPr>
          <p:nvPr>
            <p:ph type="sldNum" sz="quarter" idx="12"/>
          </p:nvPr>
        </p:nvSpPr>
        <p:spPr>
          <a:noFill/>
        </p:spPr>
        <p:txBody>
          <a:bodyPr/>
          <a:lstStyle/>
          <a:p>
            <a:fld id="{672A370E-5F59-4DBB-9D20-DA8ECC223979}" type="slidenum">
              <a:rPr lang="en-US" smtClean="0"/>
              <a:pPr/>
              <a:t>8</a:t>
            </a:fld>
            <a:endParaRPr lang="en-US" smtClean="0"/>
          </a:p>
        </p:txBody>
      </p:sp>
      <p:sp>
        <p:nvSpPr>
          <p:cNvPr id="12" name="Rectangle 3"/>
          <p:cNvSpPr>
            <a:spLocks noGrp="1" noRot="1" noChangeArrowheads="1"/>
          </p:cNvSpPr>
          <p:nvPr>
            <p:ph idx="1"/>
          </p:nvPr>
        </p:nvSpPr>
        <p:spPr>
          <a:xfrm>
            <a:off x="1295400" y="1600200"/>
            <a:ext cx="7315200" cy="4267200"/>
          </a:xfrm>
        </p:spPr>
        <p:txBody>
          <a:bodyPr/>
          <a:lstStyle/>
          <a:p>
            <a:pPr eaLnBrk="1" hangingPunct="1">
              <a:defRPr/>
            </a:pPr>
            <a:r>
              <a:rPr lang="en-US" sz="2800" dirty="0" smtClean="0">
                <a:latin typeface="Tahoma" pitchFamily="34" charset="0"/>
                <a:cs typeface="Tahoma" pitchFamily="34" charset="0"/>
              </a:rPr>
              <a:t>Three Sections</a:t>
            </a:r>
          </a:p>
          <a:p>
            <a:pPr lvl="1" eaLnBrk="1" hangingPunct="1">
              <a:defRPr/>
            </a:pPr>
            <a:r>
              <a:rPr lang="en-US" dirty="0" smtClean="0">
                <a:latin typeface="Tahoma" pitchFamily="34" charset="0"/>
                <a:ea typeface="+mn-ea"/>
                <a:cs typeface="Tahoma" pitchFamily="34" charset="0"/>
              </a:rPr>
              <a:t>Building</a:t>
            </a:r>
          </a:p>
          <a:p>
            <a:pPr lvl="1" eaLnBrk="1" hangingPunct="1">
              <a:defRPr/>
            </a:pPr>
            <a:r>
              <a:rPr lang="en-US" dirty="0" smtClean="0">
                <a:latin typeface="Tahoma" pitchFamily="34" charset="0"/>
                <a:ea typeface="+mn-ea"/>
                <a:cs typeface="Tahoma" pitchFamily="34" charset="0"/>
              </a:rPr>
              <a:t>Maintenance Type	</a:t>
            </a:r>
          </a:p>
          <a:p>
            <a:pPr lvl="1" eaLnBrk="1" hangingPunct="1">
              <a:defRPr/>
            </a:pPr>
            <a:r>
              <a:rPr lang="en-US" dirty="0" smtClean="0">
                <a:latin typeface="Tahoma" pitchFamily="34" charset="0"/>
                <a:ea typeface="+mn-ea"/>
                <a:cs typeface="Tahoma" pitchFamily="34" charset="0"/>
              </a:rPr>
              <a:t>Top Five Projects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ln>
            <a:solidFill>
              <a:schemeClr val="accent6">
                <a:lumMod val="50000"/>
              </a:schemeClr>
            </a:solidFill>
          </a:ln>
        </p:spPr>
        <p:txBody>
          <a:bodyPr/>
          <a:lstStyle/>
          <a:p>
            <a:pPr eaLnBrk="1" hangingPunct="1">
              <a:defRPr/>
            </a:pPr>
            <a:r>
              <a:rPr lang="en-US" dirty="0" smtClean="0"/>
              <a:t>Campus Condition Index (CCI) </a:t>
            </a:r>
            <a:br>
              <a:rPr lang="en-US" dirty="0" smtClean="0"/>
            </a:br>
            <a:r>
              <a:rPr lang="en-US" dirty="0" smtClean="0"/>
              <a:t>Institution Maintenance Report - Continued</a:t>
            </a:r>
          </a:p>
        </p:txBody>
      </p:sp>
      <p:sp>
        <p:nvSpPr>
          <p:cNvPr id="33794" name="Date Placeholder 4"/>
          <p:cNvSpPr>
            <a:spLocks noGrp="1"/>
          </p:cNvSpPr>
          <p:nvPr>
            <p:ph type="dt" sz="quarter" idx="10"/>
          </p:nvPr>
        </p:nvSpPr>
        <p:spPr>
          <a:noFill/>
        </p:spPr>
        <p:txBody>
          <a:bodyPr/>
          <a:lstStyle/>
          <a:p>
            <a:r>
              <a:rPr lang="en-US"/>
              <a:t>18 OCT 2010</a:t>
            </a:r>
          </a:p>
          <a:p>
            <a:endParaRPr lang="en-US"/>
          </a:p>
        </p:txBody>
      </p:sp>
      <p:sp>
        <p:nvSpPr>
          <p:cNvPr id="33795" name="Footer Placeholder 4"/>
          <p:cNvSpPr>
            <a:spLocks noGrp="1"/>
          </p:cNvSpPr>
          <p:nvPr>
            <p:ph type="ftr" sz="quarter" idx="11"/>
          </p:nvPr>
        </p:nvSpPr>
        <p:spPr>
          <a:noFill/>
        </p:spPr>
        <p:txBody>
          <a:bodyPr/>
          <a:lstStyle/>
          <a:p>
            <a:r>
              <a:rPr lang="en-US"/>
              <a:t>TASSCUBO Primary Members Retreat- 2010</a:t>
            </a:r>
          </a:p>
        </p:txBody>
      </p:sp>
      <p:sp>
        <p:nvSpPr>
          <p:cNvPr id="33796" name="Slide Number Placeholder 5"/>
          <p:cNvSpPr>
            <a:spLocks noGrp="1"/>
          </p:cNvSpPr>
          <p:nvPr>
            <p:ph type="sldNum" sz="quarter" idx="12"/>
          </p:nvPr>
        </p:nvSpPr>
        <p:spPr>
          <a:noFill/>
        </p:spPr>
        <p:txBody>
          <a:bodyPr/>
          <a:lstStyle/>
          <a:p>
            <a:fld id="{BEDDE770-3E7A-4987-8029-5398863A62B6}" type="slidenum">
              <a:rPr lang="en-US" smtClean="0"/>
              <a:pPr/>
              <a:t>9</a:t>
            </a:fld>
            <a:endParaRPr lang="en-US" smtClean="0"/>
          </a:p>
        </p:txBody>
      </p:sp>
      <p:sp>
        <p:nvSpPr>
          <p:cNvPr id="33797" name="TextBox 72"/>
          <p:cNvSpPr txBox="1">
            <a:spLocks noChangeArrowheads="1"/>
          </p:cNvSpPr>
          <p:nvPr/>
        </p:nvSpPr>
        <p:spPr bwMode="auto">
          <a:xfrm>
            <a:off x="1295400" y="1524000"/>
            <a:ext cx="7315200" cy="2665413"/>
          </a:xfrm>
          <a:prstGeom prst="rect">
            <a:avLst/>
          </a:prstGeom>
          <a:noFill/>
          <a:ln w="9525">
            <a:noFill/>
            <a:miter lim="800000"/>
            <a:headEnd/>
            <a:tailEnd/>
          </a:ln>
        </p:spPr>
        <p:txBody>
          <a:bodyPr/>
          <a:lstStyle/>
          <a:p>
            <a:pPr>
              <a:spcBef>
                <a:spcPct val="20000"/>
              </a:spcBef>
            </a:pPr>
            <a:r>
              <a:rPr lang="en-US" sz="2800">
                <a:solidFill>
                  <a:schemeClr val="bg2"/>
                </a:solidFill>
                <a:cs typeface="Tahoma" pitchFamily="34" charset="0"/>
              </a:rPr>
              <a:t>Categories</a:t>
            </a:r>
          </a:p>
          <a:p>
            <a:pPr lvl="1">
              <a:spcBef>
                <a:spcPct val="20000"/>
              </a:spcBef>
              <a:buFont typeface="Arial" charset="0"/>
              <a:buChar char="•"/>
            </a:pPr>
            <a:r>
              <a:rPr lang="en-US" sz="2800">
                <a:solidFill>
                  <a:schemeClr val="bg2"/>
                </a:solidFill>
                <a:cs typeface="Tahoma" pitchFamily="34" charset="0"/>
              </a:rPr>
              <a:t>Expenditures – Previous Year</a:t>
            </a:r>
          </a:p>
          <a:p>
            <a:pPr lvl="1">
              <a:spcBef>
                <a:spcPct val="20000"/>
              </a:spcBef>
              <a:buFont typeface="Arial" charset="0"/>
              <a:buChar char="•"/>
            </a:pPr>
            <a:r>
              <a:rPr lang="en-US" sz="2800">
                <a:solidFill>
                  <a:schemeClr val="bg2"/>
                </a:solidFill>
                <a:cs typeface="Tahoma" pitchFamily="34" charset="0"/>
              </a:rPr>
              <a:t>Budgeted – Current Year</a:t>
            </a:r>
          </a:p>
          <a:p>
            <a:pPr lvl="1">
              <a:spcBef>
                <a:spcPct val="20000"/>
              </a:spcBef>
              <a:buFont typeface="Arial" charset="0"/>
              <a:buChar char="•"/>
            </a:pPr>
            <a:r>
              <a:rPr lang="en-US" sz="2800">
                <a:solidFill>
                  <a:schemeClr val="bg2"/>
                </a:solidFill>
                <a:cs typeface="Tahoma" pitchFamily="34" charset="0"/>
              </a:rPr>
              <a:t>Unbudgeted – Current Year</a:t>
            </a:r>
          </a:p>
          <a:p>
            <a:pPr lvl="1">
              <a:spcBef>
                <a:spcPct val="20000"/>
              </a:spcBef>
              <a:buFont typeface="Arial" charset="0"/>
              <a:buChar char="•"/>
            </a:pPr>
            <a:r>
              <a:rPr lang="en-US" sz="2800">
                <a:solidFill>
                  <a:schemeClr val="bg2"/>
                </a:solidFill>
                <a:cs typeface="Tahoma" pitchFamily="34" charset="0"/>
              </a:rPr>
              <a:t>Projected – Years 2 Through 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d_0010_slide">
  <a:themeElements>
    <a:clrScheme name="Office Theme 1">
      <a:dk1>
        <a:srgbClr val="000000"/>
      </a:dk1>
      <a:lt1>
        <a:srgbClr val="FFFFFF"/>
      </a:lt1>
      <a:dk2>
        <a:srgbClr val="0000CE"/>
      </a:dk2>
      <a:lt2>
        <a:srgbClr val="FFFFFF"/>
      </a:lt2>
      <a:accent1>
        <a:srgbClr val="8D8DFF"/>
      </a:accent1>
      <a:accent2>
        <a:srgbClr val="7FB9F7"/>
      </a:accent2>
      <a:accent3>
        <a:srgbClr val="AAAAE3"/>
      </a:accent3>
      <a:accent4>
        <a:srgbClr val="DADADA"/>
      </a:accent4>
      <a:accent5>
        <a:srgbClr val="C5C5FF"/>
      </a:accent5>
      <a:accent6>
        <a:srgbClr val="72A7E0"/>
      </a:accent6>
      <a:hlink>
        <a:srgbClr val="D1E8FF"/>
      </a:hlink>
      <a:folHlink>
        <a:srgbClr val="D1D2FF"/>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CE"/>
        </a:dk2>
        <a:lt2>
          <a:srgbClr val="FFFFFF"/>
        </a:lt2>
        <a:accent1>
          <a:srgbClr val="8D8DFF"/>
        </a:accent1>
        <a:accent2>
          <a:srgbClr val="7FB9F7"/>
        </a:accent2>
        <a:accent3>
          <a:srgbClr val="AAAAE3"/>
        </a:accent3>
        <a:accent4>
          <a:srgbClr val="DADADA"/>
        </a:accent4>
        <a:accent5>
          <a:srgbClr val="C5C5FF"/>
        </a:accent5>
        <a:accent6>
          <a:srgbClr val="72A7E0"/>
        </a:accent6>
        <a:hlink>
          <a:srgbClr val="D1E8FF"/>
        </a:hlink>
        <a:folHlink>
          <a:srgbClr val="D1D2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CE"/>
        </a:dk2>
        <a:lt2>
          <a:srgbClr val="FFFFFF"/>
        </a:lt2>
        <a:accent1>
          <a:srgbClr val="05D2FF"/>
        </a:accent1>
        <a:accent2>
          <a:srgbClr val="FF05FF"/>
        </a:accent2>
        <a:accent3>
          <a:srgbClr val="AAAAE3"/>
        </a:accent3>
        <a:accent4>
          <a:srgbClr val="DADADA"/>
        </a:accent4>
        <a:accent5>
          <a:srgbClr val="AAE5FF"/>
        </a:accent5>
        <a:accent6>
          <a:srgbClr val="E704E7"/>
        </a:accent6>
        <a:hlink>
          <a:srgbClr val="D1E8FF"/>
        </a:hlink>
        <a:folHlink>
          <a:srgbClr val="D1D2FF"/>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00CE"/>
        </a:dk2>
        <a:lt2>
          <a:srgbClr val="FFFFFF"/>
        </a:lt2>
        <a:accent1>
          <a:srgbClr val="FF9605"/>
        </a:accent1>
        <a:accent2>
          <a:srgbClr val="05CFFF"/>
        </a:accent2>
        <a:accent3>
          <a:srgbClr val="AAAAE3"/>
        </a:accent3>
        <a:accent4>
          <a:srgbClr val="DADADA"/>
        </a:accent4>
        <a:accent5>
          <a:srgbClr val="FFC9AA"/>
        </a:accent5>
        <a:accent6>
          <a:srgbClr val="04BBE7"/>
        </a:accent6>
        <a:hlink>
          <a:srgbClr val="FFDBE3"/>
        </a:hlink>
        <a:folHlink>
          <a:srgbClr val="D1F7FF"/>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00CE"/>
        </a:dk2>
        <a:lt2>
          <a:srgbClr val="FFFFFF"/>
        </a:lt2>
        <a:accent1>
          <a:srgbClr val="FFC605"/>
        </a:accent1>
        <a:accent2>
          <a:srgbClr val="78FF05"/>
        </a:accent2>
        <a:accent3>
          <a:srgbClr val="AAAAE3"/>
        </a:accent3>
        <a:accent4>
          <a:srgbClr val="DADADA"/>
        </a:accent4>
        <a:accent5>
          <a:srgbClr val="FFDFAA"/>
        </a:accent5>
        <a:accent6>
          <a:srgbClr val="6CE704"/>
        </a:accent6>
        <a:hlink>
          <a:srgbClr val="FFD1DA"/>
        </a:hlink>
        <a:folHlink>
          <a:srgbClr val="D1D1F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8D8DFF"/>
        </a:accent1>
        <a:accent2>
          <a:srgbClr val="7FB9F7"/>
        </a:accent2>
        <a:accent3>
          <a:srgbClr val="FFFFFF"/>
        </a:accent3>
        <a:accent4>
          <a:srgbClr val="000000"/>
        </a:accent4>
        <a:accent5>
          <a:srgbClr val="C5C5FF"/>
        </a:accent5>
        <a:accent6>
          <a:srgbClr val="72A7E0"/>
        </a:accent6>
        <a:hlink>
          <a:srgbClr val="D1E8FF"/>
        </a:hlink>
        <a:folHlink>
          <a:srgbClr val="D1D2F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05D2FF"/>
        </a:accent1>
        <a:accent2>
          <a:srgbClr val="FF05FF"/>
        </a:accent2>
        <a:accent3>
          <a:srgbClr val="FFFFFF"/>
        </a:accent3>
        <a:accent4>
          <a:srgbClr val="000000"/>
        </a:accent4>
        <a:accent5>
          <a:srgbClr val="AAE5FF"/>
        </a:accent5>
        <a:accent6>
          <a:srgbClr val="E704E7"/>
        </a:accent6>
        <a:hlink>
          <a:srgbClr val="D1E8FF"/>
        </a:hlink>
        <a:folHlink>
          <a:srgbClr val="D1D2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F9605"/>
        </a:accent1>
        <a:accent2>
          <a:srgbClr val="05CFFF"/>
        </a:accent2>
        <a:accent3>
          <a:srgbClr val="FFFFFF"/>
        </a:accent3>
        <a:accent4>
          <a:srgbClr val="000000"/>
        </a:accent4>
        <a:accent5>
          <a:srgbClr val="FFC9AA"/>
        </a:accent5>
        <a:accent6>
          <a:srgbClr val="04BBE7"/>
        </a:accent6>
        <a:hlink>
          <a:srgbClr val="FFDBE3"/>
        </a:hlink>
        <a:folHlink>
          <a:srgbClr val="D1F7FF"/>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FFC605"/>
        </a:accent1>
        <a:accent2>
          <a:srgbClr val="78FF05"/>
        </a:accent2>
        <a:accent3>
          <a:srgbClr val="FFFFFF"/>
        </a:accent3>
        <a:accent4>
          <a:srgbClr val="000000"/>
        </a:accent4>
        <a:accent5>
          <a:srgbClr val="FFDFAA"/>
        </a:accent5>
        <a:accent6>
          <a:srgbClr val="6CE704"/>
        </a:accent6>
        <a:hlink>
          <a:srgbClr val="FFD1DA"/>
        </a:hlink>
        <a:folHlink>
          <a:srgbClr val="D1D1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41884</TotalTime>
  <Words>1816</Words>
  <Application>Microsoft Office PowerPoint</Application>
  <PresentationFormat>On-screen Show (4:3)</PresentationFormat>
  <Paragraphs>320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ind_0010_slide</vt:lpstr>
      <vt:lpstr>Campus Condition Index  (CCI)</vt:lpstr>
      <vt:lpstr>Campus Condition Index (CCI) Comparison</vt:lpstr>
      <vt:lpstr>Campus Condition Index (CCI)  Proposed Standard</vt:lpstr>
      <vt:lpstr>Campus Condition Index (CCI)  Standard Calculation</vt:lpstr>
      <vt:lpstr>Campus Condition Index (CCI)  Institution-Wide Calculation</vt:lpstr>
      <vt:lpstr>Campus Condition Index (CCI)  Base Rate</vt:lpstr>
      <vt:lpstr>Campus Condition Index (CCI)  Institution Maintenance Report (MP2)</vt:lpstr>
      <vt:lpstr>Campus Condition Index (CCI)  Institution Maintenance Report (MP2)</vt:lpstr>
      <vt:lpstr>Campus Condition Index (CCI)  Institution Maintenance Report - Continued</vt:lpstr>
      <vt:lpstr>Campus Condition Index (CCI)  Institution Maintenance Report - Continued</vt:lpstr>
      <vt:lpstr>Campus Condition Index (CCI)  Maintenance Definitions</vt:lpstr>
      <vt:lpstr>Campus Condition Index (CCI)  Deferred Maintenance</vt:lpstr>
      <vt:lpstr>Campus Condition Index (CCI)  Critical Deferred Maintenance</vt:lpstr>
      <vt:lpstr>Campus Condition Index (CCI)  On-Going Maintenance</vt:lpstr>
      <vt:lpstr>Campus Condition Index (CCI)  Planned Maintenance</vt:lpstr>
      <vt:lpstr>Campus Condition Index (CCI)  Facilities Adaptation</vt:lpstr>
      <vt:lpstr>Campus Condition Index (CCI)  Examples</vt:lpstr>
      <vt:lpstr>Campus Condition Index (CCI)  Examples - Continued</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Deferred Maintenance Index</dc:title>
  <dc:creator>Paul Turcotte</dc:creator>
  <cp:lastModifiedBy>Cammi Derr</cp:lastModifiedBy>
  <cp:revision>1415</cp:revision>
  <dcterms:created xsi:type="dcterms:W3CDTF">2005-09-27T19:56:40Z</dcterms:created>
  <dcterms:modified xsi:type="dcterms:W3CDTF">2011-03-14T13:08:40Z</dcterms:modified>
</cp:coreProperties>
</file>